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1335" r:id="rId2"/>
    <p:sldId id="1365" r:id="rId3"/>
    <p:sldId id="1290" r:id="rId4"/>
    <p:sldId id="1291" r:id="rId5"/>
    <p:sldId id="1292" r:id="rId6"/>
    <p:sldId id="1293" r:id="rId7"/>
    <p:sldId id="1294" r:id="rId8"/>
    <p:sldId id="1295" r:id="rId9"/>
    <p:sldId id="1296" r:id="rId10"/>
    <p:sldId id="1354" r:id="rId11"/>
    <p:sldId id="1297" r:id="rId12"/>
    <p:sldId id="1304" r:id="rId13"/>
    <p:sldId id="1401" r:id="rId14"/>
    <p:sldId id="1392" r:id="rId15"/>
    <p:sldId id="1394" r:id="rId16"/>
    <p:sldId id="1393" r:id="rId17"/>
    <p:sldId id="1395" r:id="rId18"/>
    <p:sldId id="1400" r:id="rId19"/>
    <p:sldId id="1396" r:id="rId20"/>
    <p:sldId id="1399" r:id="rId21"/>
    <p:sldId id="1397" r:id="rId22"/>
    <p:sldId id="1408" r:id="rId23"/>
    <p:sldId id="1398" r:id="rId24"/>
    <p:sldId id="1366" r:id="rId25"/>
    <p:sldId id="1391" r:id="rId26"/>
    <p:sldId id="1367" r:id="rId27"/>
    <p:sldId id="1368" r:id="rId28"/>
    <p:sldId id="1404" r:id="rId29"/>
    <p:sldId id="1364" r:id="rId30"/>
    <p:sldId id="1403" r:id="rId31"/>
    <p:sldId id="1359" r:id="rId32"/>
    <p:sldId id="1402" r:id="rId33"/>
    <p:sldId id="1387" r:id="rId34"/>
    <p:sldId id="1385" r:id="rId35"/>
    <p:sldId id="1388" r:id="rId36"/>
    <p:sldId id="1389" r:id="rId37"/>
    <p:sldId id="1390" r:id="rId38"/>
    <p:sldId id="1405" r:id="rId39"/>
    <p:sldId id="1409" r:id="rId40"/>
    <p:sldId id="1410" r:id="rId41"/>
    <p:sldId id="1406" r:id="rId42"/>
    <p:sldId id="1407" r:id="rId43"/>
    <p:sldId id="1222" r:id="rId44"/>
    <p:sldId id="1334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40A"/>
    <a:srgbClr val="FC044B"/>
    <a:srgbClr val="FD7F82"/>
    <a:srgbClr val="FC464A"/>
    <a:srgbClr val="FF9900"/>
    <a:srgbClr val="33CC33"/>
    <a:srgbClr val="E6BB42"/>
    <a:srgbClr val="FF0000"/>
    <a:srgbClr val="D60825"/>
    <a:srgbClr val="FA54A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2" autoAdjust="0"/>
    <p:restoredTop sz="90719" autoAdjust="0"/>
  </p:normalViewPr>
  <p:slideViewPr>
    <p:cSldViewPr snapToGrid="0">
      <p:cViewPr varScale="1">
        <p:scale>
          <a:sx n="79" d="100"/>
          <a:sy n="79" d="100"/>
        </p:scale>
        <p:origin x="-8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mozilla-europe.org/es/" TargetMode="External"/><Relationship Id="rId5" Type="http://schemas.openxmlformats.org/officeDocument/2006/relationships/hyperlink" Target="http://www.mozilla.com/de/" TargetMode="External"/><Relationship Id="rId4" Type="http://schemas.openxmlformats.org/officeDocument/2006/relationships/hyperlink" Target="http://mozilla-europe.org/en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http://www.flickr.com/photos/myklroventine/4062102754/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50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4800" y="509352"/>
            <a:ext cx="929640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High Performance Mobile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400799"/>
            <a:ext cx="5943601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stevesouders.com/docs/bayjax-20110329.pptx</a:t>
            </a:r>
            <a:endParaRPr lang="en-AU" sz="1600" i="1" baseline="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13318"/>
            <a:ext cx="594360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100" b="1" baseline="0" dirty="0" smtClean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 smtClean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23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 bwMode="auto">
          <a:xfrm>
            <a:off x="7086599" y="4922921"/>
            <a:ext cx="685801" cy="1120942"/>
          </a:xfrm>
          <a:custGeom>
            <a:avLst/>
            <a:gdLst>
              <a:gd name="connsiteX0" fmla="*/ 411079 w 880310"/>
              <a:gd name="connsiteY0" fmla="*/ 10026 h 1120942"/>
              <a:gd name="connsiteX1" fmla="*/ 86226 w 880310"/>
              <a:gd name="connsiteY1" fmla="*/ 130342 h 1120942"/>
              <a:gd name="connsiteX2" fmla="*/ 2005 w 880310"/>
              <a:gd name="connsiteY2" fmla="*/ 575511 h 1120942"/>
              <a:gd name="connsiteX3" fmla="*/ 98258 w 880310"/>
              <a:gd name="connsiteY3" fmla="*/ 984584 h 1120942"/>
              <a:gd name="connsiteX4" fmla="*/ 495300 w 880310"/>
              <a:gd name="connsiteY4" fmla="*/ 1104900 h 1120942"/>
              <a:gd name="connsiteX5" fmla="*/ 808121 w 880310"/>
              <a:gd name="connsiteY5" fmla="*/ 888332 h 1120942"/>
              <a:gd name="connsiteX6" fmla="*/ 844216 w 880310"/>
              <a:gd name="connsiteY6" fmla="*/ 635668 h 1120942"/>
              <a:gd name="connsiteX7" fmla="*/ 808121 w 880310"/>
              <a:gd name="connsiteY7" fmla="*/ 190500 h 1120942"/>
              <a:gd name="connsiteX8" fmla="*/ 411079 w 880310"/>
              <a:gd name="connsiteY8" fmla="*/ 10026 h 112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10" h="1120942">
                <a:moveTo>
                  <a:pt x="411079" y="10026"/>
                </a:moveTo>
                <a:cubicBezTo>
                  <a:pt x="290763" y="0"/>
                  <a:pt x="154405" y="36095"/>
                  <a:pt x="86226" y="130342"/>
                </a:cubicBezTo>
                <a:cubicBezTo>
                  <a:pt x="18047" y="224590"/>
                  <a:pt x="0" y="433137"/>
                  <a:pt x="2005" y="575511"/>
                </a:cubicBezTo>
                <a:cubicBezTo>
                  <a:pt x="4010" y="717885"/>
                  <a:pt x="16042" y="896353"/>
                  <a:pt x="98258" y="984584"/>
                </a:cubicBezTo>
                <a:cubicBezTo>
                  <a:pt x="180474" y="1072815"/>
                  <a:pt x="376990" y="1120942"/>
                  <a:pt x="495300" y="1104900"/>
                </a:cubicBezTo>
                <a:cubicBezTo>
                  <a:pt x="613610" y="1088858"/>
                  <a:pt x="749968" y="966537"/>
                  <a:pt x="808121" y="888332"/>
                </a:cubicBezTo>
                <a:cubicBezTo>
                  <a:pt x="866274" y="810127"/>
                  <a:pt x="844216" y="751973"/>
                  <a:pt x="844216" y="635668"/>
                </a:cubicBezTo>
                <a:cubicBezTo>
                  <a:pt x="844216" y="519363"/>
                  <a:pt x="880310" y="296779"/>
                  <a:pt x="808121" y="190500"/>
                </a:cubicBezTo>
                <a:cubicBezTo>
                  <a:pt x="735932" y="84221"/>
                  <a:pt x="531395" y="20052"/>
                  <a:pt x="411079" y="10026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 bwMode="auto">
          <a:xfrm>
            <a:off x="50131" y="3332747"/>
            <a:ext cx="8297779" cy="689811"/>
          </a:xfrm>
          <a:custGeom>
            <a:avLst/>
            <a:gdLst>
              <a:gd name="connsiteX0" fmla="*/ 3812006 w 8297779"/>
              <a:gd name="connsiteY0" fmla="*/ 24064 h 689811"/>
              <a:gd name="connsiteX1" fmla="*/ 599574 w 8297779"/>
              <a:gd name="connsiteY1" fmla="*/ 48127 h 689811"/>
              <a:gd name="connsiteX2" fmla="*/ 214564 w 8297779"/>
              <a:gd name="connsiteY2" fmla="*/ 409074 h 689811"/>
              <a:gd name="connsiteX3" fmla="*/ 1177090 w 8297779"/>
              <a:gd name="connsiteY3" fmla="*/ 649706 h 689811"/>
              <a:gd name="connsiteX4" fmla="*/ 5099385 w 8297779"/>
              <a:gd name="connsiteY4" fmla="*/ 649706 h 689811"/>
              <a:gd name="connsiteX5" fmla="*/ 7794458 w 8297779"/>
              <a:gd name="connsiteY5" fmla="*/ 553453 h 689811"/>
              <a:gd name="connsiteX6" fmla="*/ 7626016 w 8297779"/>
              <a:gd name="connsiteY6" fmla="*/ 132348 h 689811"/>
              <a:gd name="connsiteX7" fmla="*/ 3763880 w 8297779"/>
              <a:gd name="connsiteY7" fmla="*/ 0 h 6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97779" h="689811">
                <a:moveTo>
                  <a:pt x="3812006" y="24064"/>
                </a:moveTo>
                <a:lnTo>
                  <a:pt x="599574" y="48127"/>
                </a:lnTo>
                <a:cubicBezTo>
                  <a:pt x="0" y="112295"/>
                  <a:pt x="118311" y="308811"/>
                  <a:pt x="214564" y="409074"/>
                </a:cubicBezTo>
                <a:cubicBezTo>
                  <a:pt x="310817" y="509337"/>
                  <a:pt x="362953" y="609601"/>
                  <a:pt x="1177090" y="649706"/>
                </a:cubicBezTo>
                <a:cubicBezTo>
                  <a:pt x="1991227" y="689811"/>
                  <a:pt x="3996490" y="665748"/>
                  <a:pt x="5099385" y="649706"/>
                </a:cubicBezTo>
                <a:cubicBezTo>
                  <a:pt x="6202280" y="633664"/>
                  <a:pt x="7373353" y="639679"/>
                  <a:pt x="7794458" y="553453"/>
                </a:cubicBezTo>
                <a:cubicBezTo>
                  <a:pt x="8215563" y="467227"/>
                  <a:pt x="8297779" y="224590"/>
                  <a:pt x="7626016" y="132348"/>
                </a:cubicBezTo>
                <a:cubicBezTo>
                  <a:pt x="6954253" y="40106"/>
                  <a:pt x="5359066" y="20053"/>
                  <a:pt x="3763880" y="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44958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CMSummit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/ms-internet-trends060710final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015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162" y="1805474"/>
            <a:ext cx="1537639" cy="58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43" y="0"/>
            <a:ext cx="100684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3113" y="5925791"/>
            <a:ext cx="2728913" cy="60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7826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4181" y="2293033"/>
            <a:ext cx="2668034" cy="26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3731" y="2776894"/>
            <a:ext cx="1328850" cy="27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312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e-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">
            <a:off x="3464244" y="2229440"/>
            <a:ext cx="2286000" cy="40588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838200"/>
            <a:ext cx="2514600" cy="83099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8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2004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96" y="4743394"/>
            <a:ext cx="2733388" cy="36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7598" y="197963"/>
            <a:ext cx="3367883" cy="219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821" y="1322639"/>
            <a:ext cx="3387463" cy="245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109" y="162611"/>
            <a:ext cx="3305077" cy="247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058" y="2174985"/>
            <a:ext cx="2846895" cy="203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682" y="4130444"/>
            <a:ext cx="3624552" cy="254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2335" y="2071689"/>
            <a:ext cx="3760263" cy="233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0653" y="4273078"/>
            <a:ext cx="3276796" cy="21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6956" y="3809185"/>
            <a:ext cx="2319779" cy="288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72382"/>
            <a:ext cx="10960227" cy="763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44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davidandheidi</a:t>
            </a:r>
            <a:r>
              <a:rPr lang="en-US" sz="1600" i="1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/2320489837/</a:t>
            </a:r>
            <a:endParaRPr lang="en-US" sz="1600" i="1" baseline="0" dirty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6789" y="2902803"/>
            <a:ext cx="4347411" cy="83099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800" b="1" baseline="0" smtClean="0">
                <a:effectLst/>
                <a:latin typeface="+mn-lt"/>
              </a:rPr>
              <a:t>zero visibility</a:t>
            </a:r>
            <a:endParaRPr lang="en-US" sz="4800" b="1" baseline="0" dirty="0" smtClean="0"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5147604" y="2875672"/>
            <a:ext cx="634218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5154638" y="2875672"/>
            <a:ext cx="634218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303665" y="3838500"/>
            <a:ext cx="3557917" cy="473246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982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 flipV="1">
            <a:off x="2636044" y="2189871"/>
            <a:ext cx="1252685" cy="243840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535782" y="2157413"/>
            <a:ext cx="1793081" cy="290587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5532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        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19450" y="773907"/>
            <a:ext cx="2514600" cy="538609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4400" b="1" baseline="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720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4267200" y="1447800"/>
            <a:ext cx="990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 flipV="1">
            <a:off x="2468880" y="4290646"/>
            <a:ext cx="3137094" cy="3749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7966" y="1878857"/>
            <a:ext cx="209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026" y="1878857"/>
            <a:ext cx="4762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6967" y="3046885"/>
            <a:ext cx="21240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3449" y="5998420"/>
            <a:ext cx="476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440788" y="3579055"/>
            <a:ext cx="990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850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42" y="1486929"/>
            <a:ext cx="8537560" cy="5339923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WPO 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traffic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sym typeface="Symbol"/>
              </a:rPr>
              <a:t>,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UX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sym typeface="Symbol"/>
              </a:rPr>
              <a:t>, revenue, costs</a:t>
            </a:r>
            <a:endParaRPr lang="en-US" sz="3600" b="1" dirty="0" smtClean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faster mobile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biz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opp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differentiator, shared pain</a:t>
            </a:r>
          </a:p>
          <a:p>
            <a:pPr eaLnBrk="1" hangingPunct="1">
              <a:spcBef>
                <a:spcPts val="1800"/>
              </a:spcBef>
            </a:pPr>
            <a:r>
              <a:rPr lang="en-AU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visibility into mobile</a:t>
            </a:r>
          </a:p>
          <a:p>
            <a:pPr marL="912813" lvl="1" eaLnBrk="1" hangingPunct="1">
              <a:spcBef>
                <a:spcPts val="0"/>
              </a:spcBef>
            </a:pPr>
            <a:r>
              <a:rPr lang="en-AU" sz="36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pcapperf, Blaze.io, Jdrop</a:t>
            </a: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76200" y="5334000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Steve Souders</a:t>
            </a:r>
          </a:p>
          <a:p>
            <a:pPr algn="r"/>
            <a:r>
              <a:rPr lang="en-US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@</a:t>
            </a:r>
            <a:r>
              <a:rPr lang="en-US" b="1" baseline="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souders</a:t>
            </a:r>
            <a:endParaRPr lang="en-US" b="1" baseline="0" dirty="0" smtClean="0">
              <a:solidFill>
                <a:schemeClr val="bg1"/>
              </a:solidFill>
              <a:effectLst>
                <a:glow rad="63500">
                  <a:schemeClr val="accent4">
                    <a:lumMod val="75000"/>
                    <a:lumOff val="25000"/>
                    <a:alpha val="40000"/>
                  </a:schemeClr>
                </a:glow>
              </a:effectLst>
              <a:latin typeface="+mn-lt"/>
            </a:endParaRPr>
          </a:p>
          <a:p>
            <a:pPr algn="r"/>
            <a:r>
              <a:rPr lang="en-AU" sz="2000" b="1" kern="0" baseline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stevesouders.com/docs/bayjax-20110329.pptx</a:t>
            </a:r>
            <a:endParaRPr lang="en-AU" sz="2000" b="1" kern="0" baseline="0" dirty="0" smtClean="0">
              <a:solidFill>
                <a:schemeClr val="bg1"/>
              </a:solidFill>
              <a:effectLst>
                <a:glow rad="63500">
                  <a:schemeClr val="accent4">
                    <a:lumMod val="75000"/>
                    <a:lumOff val="25000"/>
                    <a:alpha val="40000"/>
                  </a:schemeClr>
                </a:glow>
              </a:effectLst>
              <a:latin typeface="+mn-lt"/>
            </a:endParaRPr>
          </a:p>
          <a:p>
            <a:pPr algn="r"/>
            <a:r>
              <a:rPr lang="en-US" sz="1600" i="1" baseline="0" dirty="0" smtClean="0">
                <a:solidFill>
                  <a:schemeClr val="bg1"/>
                </a:solidFill>
                <a:effectLst/>
                <a:latin typeface="+mn-lt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myklroventine</a:t>
            </a:r>
            <a:r>
              <a:rPr lang="en-US" sz="1600" i="1" baseline="0" dirty="0" smtClean="0">
                <a:solidFill>
                  <a:schemeClr val="bg1"/>
                </a:solidFill>
                <a:effectLst/>
                <a:latin typeface="+mn-lt"/>
              </a:rPr>
              <a:t>/4062102754/</a:t>
            </a:r>
            <a:endParaRPr lang="en-US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00B05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dirty="0" smtClean="0">
            <a:ln>
              <a:noFill/>
            </a:ln>
            <a:solidFill>
              <a:srgbClr val="00B05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26861</TotalTime>
  <Words>297</Words>
  <Application>Microsoft Office PowerPoint</Application>
  <PresentationFormat>On-screen Show (4:3)</PresentationFormat>
  <Paragraphs>80</Paragraphs>
  <Slides>44</Slides>
  <Notes>10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2005_external2_ppt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Site speed in search rank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takeaways</vt:lpstr>
      <vt:lpstr>Slide 44</vt:lpstr>
    </vt:vector>
  </TitlesOfParts>
  <Company>Yahoo!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souders</cp:lastModifiedBy>
  <cp:revision>1319</cp:revision>
  <dcterms:created xsi:type="dcterms:W3CDTF">2007-04-05T16:49:12Z</dcterms:created>
  <dcterms:modified xsi:type="dcterms:W3CDTF">2011-03-30T03:43:07Z</dcterms:modified>
</cp:coreProperties>
</file>