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8"/>
  </p:notesMasterIdLst>
  <p:handoutMasterIdLst>
    <p:handoutMasterId r:id="rId79"/>
  </p:handoutMasterIdLst>
  <p:sldIdLst>
    <p:sldId id="1066" r:id="rId2"/>
    <p:sldId id="1029" r:id="rId3"/>
    <p:sldId id="953" r:id="rId4"/>
    <p:sldId id="464" r:id="rId5"/>
    <p:sldId id="1009" r:id="rId6"/>
    <p:sldId id="1010" r:id="rId7"/>
    <p:sldId id="1047" r:id="rId8"/>
    <p:sldId id="1048" r:id="rId9"/>
    <p:sldId id="1049" r:id="rId10"/>
    <p:sldId id="1050" r:id="rId11"/>
    <p:sldId id="1051" r:id="rId12"/>
    <p:sldId id="1052" r:id="rId13"/>
    <p:sldId id="1053" r:id="rId14"/>
    <p:sldId id="1054" r:id="rId15"/>
    <p:sldId id="1055" r:id="rId16"/>
    <p:sldId id="1056" r:id="rId17"/>
    <p:sldId id="1057" r:id="rId18"/>
    <p:sldId id="1058" r:id="rId19"/>
    <p:sldId id="1059" r:id="rId20"/>
    <p:sldId id="1060" r:id="rId21"/>
    <p:sldId id="1061" r:id="rId22"/>
    <p:sldId id="1062" r:id="rId23"/>
    <p:sldId id="1063" r:id="rId24"/>
    <p:sldId id="1013" r:id="rId25"/>
    <p:sldId id="1014" r:id="rId26"/>
    <p:sldId id="1026" r:id="rId27"/>
    <p:sldId id="1027" r:id="rId28"/>
    <p:sldId id="1015" r:id="rId29"/>
    <p:sldId id="1016" r:id="rId30"/>
    <p:sldId id="1017" r:id="rId31"/>
    <p:sldId id="1018" r:id="rId32"/>
    <p:sldId id="1019" r:id="rId33"/>
    <p:sldId id="1020" r:id="rId34"/>
    <p:sldId id="1028" r:id="rId35"/>
    <p:sldId id="1042" r:id="rId36"/>
    <p:sldId id="1021" r:id="rId37"/>
    <p:sldId id="1022" r:id="rId38"/>
    <p:sldId id="1023" r:id="rId39"/>
    <p:sldId id="1024" r:id="rId40"/>
    <p:sldId id="1025" r:id="rId41"/>
    <p:sldId id="1043" r:id="rId42"/>
    <p:sldId id="1044" r:id="rId43"/>
    <p:sldId id="1069" r:id="rId44"/>
    <p:sldId id="1070" r:id="rId45"/>
    <p:sldId id="1067" r:id="rId46"/>
    <p:sldId id="1064" r:id="rId47"/>
    <p:sldId id="1065" r:id="rId48"/>
    <p:sldId id="1068" r:id="rId49"/>
    <p:sldId id="957" r:id="rId50"/>
    <p:sldId id="964" r:id="rId51"/>
    <p:sldId id="965" r:id="rId52"/>
    <p:sldId id="966" r:id="rId53"/>
    <p:sldId id="967" r:id="rId54"/>
    <p:sldId id="963" r:id="rId55"/>
    <p:sldId id="968" r:id="rId56"/>
    <p:sldId id="977" r:id="rId57"/>
    <p:sldId id="979" r:id="rId58"/>
    <p:sldId id="991" r:id="rId59"/>
    <p:sldId id="976" r:id="rId60"/>
    <p:sldId id="980" r:id="rId61"/>
    <p:sldId id="981" r:id="rId62"/>
    <p:sldId id="983" r:id="rId63"/>
    <p:sldId id="984" r:id="rId64"/>
    <p:sldId id="1005" r:id="rId65"/>
    <p:sldId id="1006" r:id="rId66"/>
    <p:sldId id="985" r:id="rId67"/>
    <p:sldId id="994" r:id="rId68"/>
    <p:sldId id="1001" r:id="rId69"/>
    <p:sldId id="1007" r:id="rId70"/>
    <p:sldId id="1002" r:id="rId71"/>
    <p:sldId id="1003" r:id="rId72"/>
    <p:sldId id="1034" r:id="rId73"/>
    <p:sldId id="507" r:id="rId74"/>
    <p:sldId id="522" r:id="rId75"/>
    <p:sldId id="456" r:id="rId76"/>
    <p:sldId id="1030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3366"/>
    <a:srgbClr val="33CC33"/>
    <a:srgbClr val="006699"/>
    <a:srgbClr val="FA54A7"/>
    <a:srgbClr val="38DCE5"/>
    <a:srgbClr val="9AFC24"/>
    <a:srgbClr val="38DCD9"/>
    <a:srgbClr val="81DE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73509" autoAdjust="0"/>
  </p:normalViewPr>
  <p:slideViewPr>
    <p:cSldViewPr>
      <p:cViewPr varScale="1">
        <p:scale>
          <a:sx n="75" d="100"/>
          <a:sy n="75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04C68DCE-AEC4-4AA4-8456-DD77D2D20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>
                <a:latin typeface="Arial" charset="0"/>
              </a:defRPr>
            </a:lvl1pPr>
          </a:lstStyle>
          <a:p>
            <a:pPr>
              <a:defRPr/>
            </a:pPr>
            <a:fld id="{349BAE52-7F1B-40A6-B81A-B93567B49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YtseJam</a:t>
            </a:r>
            <a:r>
              <a:rPr lang="en-US" dirty="0" smtClean="0"/>
              <a:t> Photography,</a:t>
            </a:r>
            <a:r>
              <a:rPr lang="en-US" baseline="0" dirty="0" smtClean="0"/>
              <a:t> "Going nowhere fast", </a:t>
            </a:r>
            <a:r>
              <a:rPr lang="en-US" dirty="0" smtClean="0"/>
              <a:t>http://www.flickr.com/photos/thatguyfromcchs08/2300190277/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3000 kbps up, 600kbps down</a:t>
            </a:r>
          </a:p>
          <a:p>
            <a:r>
              <a:rPr lang="en-AU" dirty="0" smtClean="0"/>
              <a:t>duo CPU </a:t>
            </a:r>
            <a:r>
              <a:rPr lang="en-AU" dirty="0" err="1" smtClean="0"/>
              <a:t>Thinkpad</a:t>
            </a:r>
            <a:r>
              <a:rPr lang="en-AU" dirty="0" smtClean="0"/>
              <a:t> X61</a:t>
            </a:r>
          </a:p>
          <a:p>
            <a:r>
              <a:rPr lang="en-AU" dirty="0" smtClean="0"/>
              <a:t>Windows XP</a:t>
            </a:r>
          </a:p>
          <a:p>
            <a:r>
              <a:rPr lang="en-AU" dirty="0" smtClean="0"/>
              <a:t>IE 7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27C86-694A-4E4C-9729-26FBEF0C75B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3000 kbps up, 600kbps down</a:t>
            </a:r>
          </a:p>
          <a:p>
            <a:r>
              <a:rPr lang="en-AU" dirty="0" smtClean="0"/>
              <a:t>duo CPU </a:t>
            </a:r>
            <a:r>
              <a:rPr lang="en-AU" dirty="0" err="1" smtClean="0"/>
              <a:t>Thinkpad</a:t>
            </a:r>
            <a:r>
              <a:rPr lang="en-AU" dirty="0" smtClean="0"/>
              <a:t> X61</a:t>
            </a:r>
          </a:p>
          <a:p>
            <a:r>
              <a:rPr lang="en-AU" dirty="0" smtClean="0"/>
              <a:t>Windows XP</a:t>
            </a:r>
          </a:p>
          <a:p>
            <a:r>
              <a:rPr lang="en-AU" dirty="0" smtClean="0"/>
              <a:t>IE 7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586DD-45AA-4211-B58B-6A3D159CE0FA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3000 kbps up, 600kbps down</a:t>
            </a:r>
          </a:p>
          <a:p>
            <a:r>
              <a:rPr lang="en-AU" dirty="0" smtClean="0"/>
              <a:t>duo CPU </a:t>
            </a:r>
            <a:r>
              <a:rPr lang="en-AU" dirty="0" err="1" smtClean="0"/>
              <a:t>Thinkpad</a:t>
            </a:r>
            <a:r>
              <a:rPr lang="en-AU" dirty="0" smtClean="0"/>
              <a:t> X61</a:t>
            </a:r>
          </a:p>
          <a:p>
            <a:r>
              <a:rPr lang="en-AU" dirty="0" smtClean="0"/>
              <a:t>Windows XP</a:t>
            </a:r>
          </a:p>
          <a:p>
            <a:r>
              <a:rPr lang="en-AU" dirty="0" smtClean="0"/>
              <a:t>IE 7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9B6A5-2FF1-482D-B778-E2F93657B31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http://stevesouders.com/p3/index.php?sites=google-search,yahoo-search,bing,ask,aol-search&amp;ival=500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http://stevesouders.com/p3/index.php?sites=yahoo-news,cnn,cnet,google-news,nytimes,msnbc,foxnews&amp;ival=1000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http://stevesouders.com/p3/index.php?sites=ebay,amazon,netflix,target,bestbuy,ikea&amp;ival=2000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http://stevesouders.com/p3/index.php?sites=ebay,amazon,netflix,target,bestbuy,ikea&amp;ival=2000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Data Source: Steve Souders</a:t>
            </a:r>
          </a:p>
          <a:p>
            <a:r>
              <a:rPr lang="en-US" smtClean="0"/>
              <a:t>aol	76%</a:t>
            </a:r>
          </a:p>
          <a:p>
            <a:r>
              <a:rPr lang="en-US" smtClean="0"/>
              <a:t>ebay	45%</a:t>
            </a:r>
          </a:p>
          <a:p>
            <a:r>
              <a:rPr lang="en-US" smtClean="0"/>
              <a:t>facebook	41%</a:t>
            </a:r>
          </a:p>
          <a:p>
            <a:r>
              <a:rPr lang="en-US" smtClean="0"/>
              <a:t>google	42%</a:t>
            </a:r>
          </a:p>
          <a:p>
            <a:r>
              <a:rPr lang="en-US" smtClean="0"/>
              <a:t>live search	9%</a:t>
            </a:r>
          </a:p>
          <a:p>
            <a:r>
              <a:rPr lang="en-US" smtClean="0"/>
              <a:t>msn	37%</a:t>
            </a:r>
          </a:p>
          <a:p>
            <a:r>
              <a:rPr lang="en-US" smtClean="0"/>
              <a:t>myspace	37%</a:t>
            </a:r>
          </a:p>
          <a:p>
            <a:r>
              <a:rPr lang="en-US" smtClean="0"/>
              <a:t>yahoo	45%</a:t>
            </a:r>
          </a:p>
          <a:p>
            <a:r>
              <a:rPr lang="en-US" smtClean="0"/>
              <a:t>youtube	60%</a:t>
            </a:r>
          </a:p>
          <a:p>
            <a:r>
              <a:rPr lang="en-US" smtClean="0"/>
              <a:t>wikipedia	26%</a:t>
            </a:r>
          </a:p>
          <a:p>
            <a:r>
              <a:rPr lang="en-US" smtClean="0"/>
              <a:t>average	42%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90DEC-A9A8-44E9-B355-8E33C16796F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8905A-C33F-422E-84EE-E67BD8C8523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Data source: Steve Souders</a:t>
            </a: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2A670-33E3-4199-8139-C48D5089A890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D57FE6-A752-4F9A-99DE-A8E0CB8D50C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smtClean="0"/>
              <a:t>Data source: Steve Souders</a:t>
            </a:r>
          </a:p>
          <a:p>
            <a:pPr eaLnBrk="1" hangingPunct="1"/>
            <a:r>
              <a:rPr lang="en-AU" smtClean="0"/>
              <a:t>Tested on IE6 on Comcast cable modem (~5 mbps) medium powered PC, April 2008.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FFEEDD"/>
                </a:solidFill>
              </a:rPr>
              <a:t>Permission to use photo given by </a:t>
            </a:r>
            <a:r>
              <a:rPr lang="en-US" smtClean="0"/>
              <a:t>Brian.H - http://flickr.com/photos/robinofloxley/750220669/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E64FD-E5ED-4813-AF56-74C0BDDBB97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Of the ten top sites, MSN.com (Script DOM Element), Live Search (Script in Iframe), and Yahoo (Script DOM Element) use advanced script loading techniques.</a:t>
            </a: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BA317-C15B-40D8-B6EC-8B1B41450A57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All of these allow for parallel downloads, but none of them allow for parallel JS execution – that's not possible (currently, WebKit is doing some stuff on that).</a:t>
            </a: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0E469-1AA2-4494-BF4A-0B2B1C90EE9B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028BFF-EA76-4115-8A29-7A30DC793067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5D813-6899-4FB6-AD1A-77F89AB689F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F6875-69D2-4A66-BFFC-C99571BF9DC4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C2B25-A125-4C51-9B69-3220DDA93EE1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GMail Mobile: http://googlecode.blogspot.com/2009/09/gmail-for-mobile-html5-series-reducing.html</a:t>
            </a:r>
          </a:p>
          <a:p>
            <a:r>
              <a:rPr lang="fr-FR" dirty="0" err="1" smtClean="0"/>
              <a:t>SproutCore</a:t>
            </a:r>
            <a:r>
              <a:rPr lang="fr-FR" dirty="0" smtClean="0"/>
              <a:t>: http://blog.sproutcore.com/post/225219087/faster-loading-through-eval</a:t>
            </a:r>
          </a:p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C2B25-A125-4C51-9B69-3220DDA93EE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dirty="0" smtClean="0"/>
              <a:t>GMail Mobile: http://googlecode.blogspot.com/2009/09/gmail-for-mobile-html5-series-reducing.html</a:t>
            </a:r>
          </a:p>
          <a:p>
            <a:r>
              <a:rPr lang="fr-FR" dirty="0" err="1" smtClean="0"/>
              <a:t>SproutCore</a:t>
            </a:r>
            <a:r>
              <a:rPr lang="fr-FR" dirty="0" smtClean="0"/>
              <a:t>: http://blog.sproutcore.com/post/225219087/faster-loading-through-eval</a:t>
            </a:r>
          </a:p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C2B25-A125-4C51-9B69-3220DDA93EE1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33F32-7BA8-49FF-9BD5-4B485EA027F5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8E05D-585F-427A-95D0-EEA7BAC67CB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rgbClr val="FFEEDD"/>
                </a:solidFill>
              </a:rPr>
              <a:t>photo courtesy of Vicki &amp; Chuck Rogers: </a:t>
            </a:r>
            <a:r>
              <a:rPr lang="en-US" i="1" smtClean="0">
                <a:solidFill>
                  <a:srgbClr val="FFEEDD"/>
                </a:solidFill>
              </a:rPr>
              <a:t>http://www.flickr.com/photos/two-wrongs/205467442/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BF067-DC6D-4E08-934A-CA27130C3CFD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Audio (IE "click") is another busy indicator.</a:t>
            </a:r>
          </a:p>
          <a:p>
            <a:r>
              <a:rPr lang="en-AU" smtClean="0"/>
              <a:t>Delayed rendering and delayed onload ("done") are other busy indicators.</a:t>
            </a:r>
          </a:p>
          <a:p>
            <a:r>
              <a:rPr lang="en-AU" smtClean="0"/>
              <a:t>Sometimes busy indicators are bad, sometimes good.</a:t>
            </a: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AB259B-6131-442B-9140-DC66EEBBFC57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Data source: Steve Souders</a:t>
            </a:r>
          </a:p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9A1CB-5F06-47B1-BECB-B243F411D528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I'll do JavaScript and PHP implementations of this logic soon.</a:t>
            </a: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F1A95-F5F0-44C9-AA53-F68F1F24E26D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Joseph Smarr from Plaxo advocates interspersing setTimeout through JavaScript threads every n00 ms.</a:t>
            </a: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F5EFB-FBE3-4CEF-AB95-DA3D213A978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/>
              <a:t>Data source: Steve Souders</a:t>
            </a:r>
          </a:p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215A7-EC28-4FD3-9535-C6CC45063E16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8603D-3A84-49FF-AAEB-39E4397A9700}" type="slidenum">
              <a:rPr lang="en-US"/>
              <a:pPr/>
              <a:t>46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more carrot, less stick – when forced to consume, people are less likely to buy-in so it doesn't stick, can't lead a horse to water AND force it to drink, make it so they're seeking out the water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8603D-3A84-49FF-AAEB-39E4397A9700}" type="slidenum">
              <a:rPr lang="en-US"/>
              <a:pPr/>
              <a:t>47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more carrot, less stick – when forced to consume, people are less likely to buy-in so it doesn't stick, can't lead a horse to water AND force it to drink, make it so they're seeking out the water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Google, Bing: http://en.oreilly.com/velocity2009/public/schedule/detail/8523 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Yahoo!: http://www.slideshare.net/stoyan/yslow-20-presentation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Shopzilla: http://en.oreilly.com/velocity2009/public/schedule/detail/7709</a:t>
            </a:r>
          </a:p>
          <a:p>
            <a:pPr>
              <a:defRPr/>
            </a:pPr>
            <a:r>
              <a:rPr lang="en-AU" dirty="0" smtClean="0"/>
              <a:t>Netflix: http://en.oreilly.com/velocity2008/public/schedule/detail/3632</a:t>
            </a:r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B747B-C42C-42C7-AE37-816E866091E5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Google, Bing: http://en.oreilly.com/velocity2009/public/schedule/detail/8523 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Yahoo!: http://www.slideshare.net/stoyan/yslow-20-presentation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Shopzilla: http://en.oreilly.com/velocity2009/public/schedule/detail/7709</a:t>
            </a:r>
          </a:p>
          <a:p>
            <a:pPr>
              <a:defRPr/>
            </a:pPr>
            <a:r>
              <a:rPr lang="en-AU" dirty="0" smtClean="0"/>
              <a:t>Netflix: http://en.oreilly.com/velocity2008/public/schedule/detail/3632</a:t>
            </a: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C11DD9-C79C-484C-93CF-C26185F2AD0F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02377-5DBC-43D1-813F-DC15F8F398B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Google, Bing: http://en.oreilly.com/velocity2009/public/schedule/detail/8523 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Yahoo!: http://www.slideshare.net/stoyan/yslow-20-presentation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Shopzilla: http://en.oreilly.com/velocity2009/public/schedule/detail/7709</a:t>
            </a:r>
          </a:p>
          <a:p>
            <a:pPr>
              <a:defRPr/>
            </a:pPr>
            <a:r>
              <a:rPr lang="en-AU" dirty="0" smtClean="0"/>
              <a:t>Netflix: http://en.oreilly.com/velocity2008/public/schedule/detail/3632</a:t>
            </a: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ACAF3-0DBA-4A47-B6D4-20EEB81441DB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Google, Bing: http://en.oreilly.com/velocity2009/public/schedule/detail/8523 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Yahoo!: http://www.slideshare.net/stoyan/yslow-20-presentation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Shopzilla: http://en.oreilly.com/velocity2009/public/schedule/detail/7709</a:t>
            </a:r>
          </a:p>
          <a:p>
            <a:pPr>
              <a:defRPr/>
            </a:pPr>
            <a:r>
              <a:rPr lang="en-AU" dirty="0" smtClean="0"/>
              <a:t>Netflix: http://en.oreilly.com/velocity2008/public/schedule/detail/3632</a:t>
            </a: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1B5CF-9CFF-495B-AA91-FDEFD7F32C82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Google, Bing: http://en.oreilly.com/velocity2009/public/schedule/detail/8523 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Yahoo!: http://www.slideshare.net/stoyan/yslow-20-presentation</a:t>
            </a:r>
          </a:p>
          <a:p>
            <a:pPr marL="342900" indent="-342900" eaLnBrk="1" hangingPunct="1">
              <a:spcBef>
                <a:spcPts val="2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</a:rPr>
              <a:t>Shopzilla: http://en.oreilly.com/velocity2009/public/schedule/detail/7709</a:t>
            </a:r>
          </a:p>
          <a:p>
            <a:pPr>
              <a:defRPr/>
            </a:pPr>
            <a:r>
              <a:rPr lang="en-AU" dirty="0" smtClean="0"/>
              <a:t>Netflix: http://en.oreilly.com/velocity2008/public/schedule/detail/3632</a:t>
            </a: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669B4-7CB5-4B09-A5B5-8AC409A1828D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http://www.watchingwebsites.com/archives/proof-that-speeding-up-websites-improves-online-business</a:t>
            </a:r>
          </a:p>
          <a:p>
            <a:r>
              <a:rPr lang="en-AU" dirty="0" smtClean="0"/>
              <a:t>0.21% decrease even 5 weeks after the delay was removed – users perception of a site is learned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Netflix: http://en.oreilly.com/velocity2008/public/schedule/detail/3632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78BD5-81B5-407F-9E73-32CC86BEACE7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http://www.youtube.com/watch?v=m888nlVxZu8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http://blogs.msdn.com/sharepoint/archive/2009/09/28/how-we-did-it-speeding-up-sharepoint-microsoft-com.aspx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ED464-2CFF-4085-A4B4-E12CF04C00E1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http://blogs.msdn.com/sharepoint/archive/2009/09/28/how-we-did-it-speeding-up-sharepoint-microsoft-com.aspx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98B47-5FE5-467B-B8F7-87B05A75D6D3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http://www.watchingwebsites.com/archives/proof-that-speeding-up-websites-improves-online-business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2EF43-72E5-49EA-A81E-2FDB86A89EF1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ED464-2CFF-4085-A4B4-E12CF04C00E1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3000 kbps up, 600kbps down</a:t>
            </a:r>
          </a:p>
          <a:p>
            <a:r>
              <a:rPr lang="en-AU" dirty="0" smtClean="0"/>
              <a:t>duo CPU </a:t>
            </a:r>
            <a:r>
              <a:rPr lang="en-AU" dirty="0" err="1" smtClean="0"/>
              <a:t>Thinkpad</a:t>
            </a:r>
            <a:r>
              <a:rPr lang="en-AU" dirty="0" smtClean="0"/>
              <a:t> X61</a:t>
            </a:r>
          </a:p>
          <a:p>
            <a:r>
              <a:rPr lang="en-AU" dirty="0" smtClean="0"/>
              <a:t>Windows XP</a:t>
            </a:r>
          </a:p>
          <a:p>
            <a:r>
              <a:rPr lang="en-AU" dirty="0" smtClean="0"/>
              <a:t>IE 7</a:t>
            </a: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65EF1B-A432-4C8E-8B5C-0D1921384DA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http://blog.sproutcore.com/post/196959232/how-sproutcore-makes-your-app-run-faster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ED464-2CFF-4085-A4B4-E12CF04C00E1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http://www.stevesouders.com/blog/2009/10/19/http-archive-specification-firebug-and-httpwatch/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http://www.stevesouders.com/blog/2009/10/13/font-face-and-performance/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http://www.stevesouders.com/blog/2009/10/13/font-face-and-performance/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BAE52-7F1B-40A6-B81A-B93567B4945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373C4-9B52-4FA3-9F15-FC0CBA210E11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66568D-8167-495F-BA0E-5D908264D3E9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9F39A1-D9F0-46A3-9EDD-55B55A265A84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EEDD"/>
                </a:solidFill>
              </a:rPr>
              <a:t>"thank you" by nj dodge: </a:t>
            </a:r>
            <a:r>
              <a:rPr lang="en-US" i="1" smtClean="0">
                <a:solidFill>
                  <a:srgbClr val="FFEEDD"/>
                </a:solidFill>
              </a:rPr>
              <a:t>http://flickr.com/photos/nj_dodge/187190601/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3000 kbps up, 600kbps down</a:t>
            </a:r>
          </a:p>
          <a:p>
            <a:r>
              <a:rPr lang="en-AU" dirty="0" smtClean="0"/>
              <a:t>duo CPU </a:t>
            </a:r>
            <a:r>
              <a:rPr lang="en-AU" dirty="0" err="1" smtClean="0"/>
              <a:t>Thinkpad</a:t>
            </a:r>
            <a:r>
              <a:rPr lang="en-AU" dirty="0" smtClean="0"/>
              <a:t> X61</a:t>
            </a:r>
          </a:p>
          <a:p>
            <a:r>
              <a:rPr lang="en-AU" dirty="0" smtClean="0"/>
              <a:t>Windows XP</a:t>
            </a:r>
          </a:p>
          <a:p>
            <a:r>
              <a:rPr lang="en-AU" dirty="0" smtClean="0"/>
              <a:t>IE 7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B13D88-D2E9-4D36-B14F-7903C346D19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3000 kbps up, 600kbps down</a:t>
            </a:r>
          </a:p>
          <a:p>
            <a:r>
              <a:rPr lang="en-AU" dirty="0" smtClean="0"/>
              <a:t>duo CPU </a:t>
            </a:r>
            <a:r>
              <a:rPr lang="en-AU" dirty="0" err="1" smtClean="0"/>
              <a:t>Thinkpad</a:t>
            </a:r>
            <a:r>
              <a:rPr lang="en-AU" dirty="0" smtClean="0"/>
              <a:t> X61</a:t>
            </a:r>
          </a:p>
          <a:p>
            <a:r>
              <a:rPr lang="en-AU" dirty="0" smtClean="0"/>
              <a:t>Windows XP</a:t>
            </a:r>
          </a:p>
          <a:p>
            <a:r>
              <a:rPr lang="en-AU" dirty="0" smtClean="0"/>
              <a:t>IE 7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BD475-552D-4358-A548-B74A68F25BD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3000 kbps up, 600kbps down</a:t>
            </a:r>
          </a:p>
          <a:p>
            <a:r>
              <a:rPr lang="en-AU" dirty="0" smtClean="0"/>
              <a:t>duo CPU </a:t>
            </a:r>
            <a:r>
              <a:rPr lang="en-AU" dirty="0" err="1" smtClean="0"/>
              <a:t>Thinkpad</a:t>
            </a:r>
            <a:r>
              <a:rPr lang="en-AU" dirty="0" smtClean="0"/>
              <a:t> X61</a:t>
            </a:r>
          </a:p>
          <a:p>
            <a:r>
              <a:rPr lang="en-AU" dirty="0" smtClean="0"/>
              <a:t>Windows XP</a:t>
            </a:r>
          </a:p>
          <a:p>
            <a:r>
              <a:rPr lang="en-AU" dirty="0" smtClean="0"/>
              <a:t>IE 7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207426-FFD2-4B8C-8DC3-F3E3DD5B936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3000 kbps up, 600kbps down</a:t>
            </a:r>
          </a:p>
          <a:p>
            <a:r>
              <a:rPr lang="en-AU" dirty="0" smtClean="0"/>
              <a:t>duo CPU </a:t>
            </a:r>
            <a:r>
              <a:rPr lang="en-AU" dirty="0" err="1" smtClean="0"/>
              <a:t>Thinkpad</a:t>
            </a:r>
            <a:r>
              <a:rPr lang="en-AU" dirty="0" smtClean="0"/>
              <a:t> X61</a:t>
            </a:r>
          </a:p>
          <a:p>
            <a:r>
              <a:rPr lang="en-AU" dirty="0" smtClean="0"/>
              <a:t>Windows XP</a:t>
            </a:r>
          </a:p>
          <a:p>
            <a:r>
              <a:rPr lang="en-AU" dirty="0" smtClean="0"/>
              <a:t>IE 7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66142-0AAF-4293-93DA-25BE7A99EAA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582738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600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C1776-324C-456C-ACF1-838704B9C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8CAD-7F4E-4F35-8BF7-E07A6331A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001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D6F67-4CDA-46FA-8602-D907AC827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FFEED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924300" cy="4648200"/>
          </a:xfrm>
        </p:spPr>
        <p:txBody>
          <a:bodyPr/>
          <a:lstStyle>
            <a:lvl1pPr>
              <a:defRPr>
                <a:solidFill>
                  <a:srgbClr val="FFEEDD"/>
                </a:solidFill>
              </a:defRPr>
            </a:lvl1pPr>
            <a:lvl2pPr>
              <a:defRPr>
                <a:solidFill>
                  <a:srgbClr val="FFEEDD"/>
                </a:solidFill>
              </a:defRPr>
            </a:lvl2pPr>
            <a:lvl3pPr>
              <a:defRPr>
                <a:solidFill>
                  <a:srgbClr val="FFEEDD"/>
                </a:solidFill>
              </a:defRPr>
            </a:lvl3pPr>
            <a:lvl4pPr>
              <a:defRPr>
                <a:solidFill>
                  <a:srgbClr val="FFEEDD"/>
                </a:solidFill>
              </a:defRPr>
            </a:lvl4pPr>
            <a:lvl5pPr>
              <a:defRPr>
                <a:solidFill>
                  <a:srgbClr val="FFEED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924300" cy="4648200"/>
          </a:xfrm>
        </p:spPr>
        <p:txBody>
          <a:bodyPr/>
          <a:lstStyle>
            <a:lvl1pPr>
              <a:defRPr>
                <a:solidFill>
                  <a:srgbClr val="FFEEDD"/>
                </a:solidFill>
              </a:defRPr>
            </a:lvl1pPr>
            <a:lvl2pPr>
              <a:defRPr>
                <a:solidFill>
                  <a:srgbClr val="FFEEDD"/>
                </a:solidFill>
              </a:defRPr>
            </a:lvl2pPr>
            <a:lvl3pPr>
              <a:defRPr>
                <a:solidFill>
                  <a:srgbClr val="FFEEDD"/>
                </a:solidFill>
              </a:defRPr>
            </a:lvl3pPr>
            <a:lvl4pPr>
              <a:defRPr>
                <a:solidFill>
                  <a:srgbClr val="FFEEDD"/>
                </a:solidFill>
              </a:defRPr>
            </a:lvl4pPr>
            <a:lvl5pPr>
              <a:defRPr>
                <a:solidFill>
                  <a:srgbClr val="FFEED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332B-44D0-43F0-A93E-C7844B51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39243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5240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39243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2ADA-0A73-491C-B71D-3FF138C4E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  <a:lvl2pPr>
              <a:buNone/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54E3D-244C-4BE7-9898-6CE9CE67F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6243935"/>
            <a:ext cx="2667000" cy="461665"/>
          </a:xfrm>
        </p:spPr>
        <p:txBody>
          <a:bodyPr/>
          <a:lstStyle>
            <a:lvl1pPr>
              <a:buNone/>
              <a:defRPr sz="2400">
                <a:solidFill>
                  <a:srgbClr val="9AFC24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210B-38CE-4AF8-97B4-B79C53C3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7A38-D20D-4A16-89E6-C7FC2E2BB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98630-AAF1-432D-BCFB-B00766689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DE26-BF05-4300-8752-3E3E0B9C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81890-804B-4671-99AA-29C140810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4D506-5D8A-4496-8798-20D8E9144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4246-61BD-4D28-95FE-C91085604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DF54-F37F-4626-BB61-CA279C253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453188"/>
            <a:ext cx="449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6197728-805C-46F0-ABBC-DBA4C2C2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6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  <p:sldLayoutId id="2147485682" r:id="rId12"/>
    <p:sldLayoutId id="2147485683" r:id="rId13"/>
    <p:sldLayoutId id="2147485684" r:id="rId14"/>
    <p:sldLayoutId id="2147485685" r:id="rId1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0F0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aol.avi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twitter.avi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espn.avi" TargetMode="Externa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bestbuy.avi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ikea.avi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cnn.avi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evesouders.com/p3/index.php?sites=google-search,yahoo-search,bing,ask,aol-search&amp;ival=5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tevesouders.com/p3/index.php?sites=yahoo-news,cnn,cnet,google-news,nytimes,msnbc,foxnews&amp;ival=10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a-league-of-their-own-jing.wmv" TargetMode="Externa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gmail.avi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ouders\slides\speedgeeks-20091026\gdocs.avi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2300190277_360853ae0d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81400" y="228600"/>
            <a:ext cx="5867400" cy="5578971"/>
            <a:chOff x="3581400" y="228600"/>
            <a:chExt cx="5867400" cy="5578971"/>
          </a:xfrm>
          <a:effectLst/>
        </p:grpSpPr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3581400" y="228600"/>
              <a:ext cx="5867400" cy="16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400" baseline="0" dirty="0" smtClean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fast</a:t>
              </a:r>
              <a:endParaRPr lang="en-US" sz="10400" baseline="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581400" y="2171700"/>
              <a:ext cx="5867400" cy="16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400" baseline="0" dirty="0" smtClean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by</a:t>
              </a:r>
              <a:endParaRPr lang="en-US" sz="10400" baseline="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3581400" y="4114800"/>
              <a:ext cx="5867400" cy="16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400" baseline="0" dirty="0" smtClean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default</a:t>
              </a:r>
              <a:endParaRPr lang="en-US" sz="10400" baseline="0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6324600"/>
            <a:ext cx="845820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AU" sz="1600" baseline="0" dirty="0">
                <a:solidFill>
                  <a:schemeClr val="bg1"/>
                </a:solidFill>
                <a:effectLst/>
                <a:latin typeface="+mn-lt"/>
              </a:rPr>
              <a:t>http://</a:t>
            </a:r>
            <a:r>
              <a:rPr lang="en-AU" sz="1600" baseline="0" dirty="0" smtClean="0">
                <a:solidFill>
                  <a:schemeClr val="bg1"/>
                </a:solidFill>
                <a:effectLst/>
                <a:latin typeface="+mn-lt"/>
              </a:rPr>
              <a:t>stevesouders.com/docs/oredev-20091104.pptx</a:t>
            </a:r>
            <a:endParaRPr lang="en-AU" sz="1600" baseline="0" dirty="0">
              <a:solidFill>
                <a:schemeClr val="bg1"/>
              </a:solidFill>
              <a:effectLst/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b="1" baseline="0" dirty="0">
                <a:solidFill>
                  <a:schemeClr val="bg1"/>
                </a:solidFill>
                <a:effectLst/>
                <a:latin typeface="+mn-lt"/>
              </a:rPr>
              <a:t>Disclaimer: </a:t>
            </a:r>
            <a:r>
              <a:rPr lang="en-US" sz="1400" baseline="0" dirty="0">
                <a:solidFill>
                  <a:schemeClr val="bg1"/>
                </a:solidFill>
                <a:effectLst/>
                <a:latin typeface="+mn-lt"/>
              </a:rPr>
              <a:t>This content does not necessarily reflect the opinions of my employer.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o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AOL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witt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Twitter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ESPN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stbu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Best Buy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ke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IKEA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n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>
                <a:solidFill>
                  <a:srgbClr val="0070C0"/>
                </a:solidFill>
                <a:latin typeface="Arial Black" pitchFamily="34" charset="0"/>
              </a:rPr>
              <a:t>CNN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371600"/>
            <a:ext cx="91440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(lack of)</a:t>
            </a:r>
          </a:p>
          <a:p>
            <a:pPr algn="ctr"/>
            <a:r>
              <a:rPr lang="en-AU" sz="80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Progressive Rendering</a:t>
            </a:r>
            <a:endParaRPr lang="en-US" sz="8000" baseline="0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6966"/>
            <a:ext cx="9143999" cy="566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aseline="0" dirty="0" smtClean="0">
                <a:solidFill>
                  <a:srgbClr val="FF9900"/>
                </a:solidFill>
                <a:latin typeface="Arial Black" pitchFamily="34" charset="0"/>
              </a:rPr>
              <a:t>Search</a:t>
            </a:r>
            <a:endParaRPr lang="en-US" sz="5400" baseline="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857500" y="971550"/>
            <a:ext cx="534987" cy="279400"/>
          </a:xfrm>
          <a:custGeom>
            <a:avLst/>
            <a:gdLst>
              <a:gd name="connsiteX0" fmla="*/ 158750 w 455612"/>
              <a:gd name="connsiteY0" fmla="*/ 9525 h 279400"/>
              <a:gd name="connsiteX1" fmla="*/ 25400 w 455612"/>
              <a:gd name="connsiteY1" fmla="*/ 28575 h 279400"/>
              <a:gd name="connsiteX2" fmla="*/ 15875 w 455612"/>
              <a:gd name="connsiteY2" fmla="*/ 180975 h 279400"/>
              <a:gd name="connsiteX3" fmla="*/ 120650 w 455612"/>
              <a:gd name="connsiteY3" fmla="*/ 266700 h 279400"/>
              <a:gd name="connsiteX4" fmla="*/ 368300 w 455612"/>
              <a:gd name="connsiteY4" fmla="*/ 257175 h 279400"/>
              <a:gd name="connsiteX5" fmla="*/ 434975 w 455612"/>
              <a:gd name="connsiteY5" fmla="*/ 200025 h 279400"/>
              <a:gd name="connsiteX6" fmla="*/ 444500 w 455612"/>
              <a:gd name="connsiteY6" fmla="*/ 95250 h 279400"/>
              <a:gd name="connsiteX7" fmla="*/ 368300 w 455612"/>
              <a:gd name="connsiteY7" fmla="*/ 47625 h 279400"/>
              <a:gd name="connsiteX8" fmla="*/ 158750 w 455612"/>
              <a:gd name="connsiteY8" fmla="*/ 9525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612" h="279400">
                <a:moveTo>
                  <a:pt x="158750" y="9525"/>
                </a:moveTo>
                <a:cubicBezTo>
                  <a:pt x="101600" y="6350"/>
                  <a:pt x="49212" y="0"/>
                  <a:pt x="25400" y="28575"/>
                </a:cubicBezTo>
                <a:cubicBezTo>
                  <a:pt x="1588" y="57150"/>
                  <a:pt x="0" y="141288"/>
                  <a:pt x="15875" y="180975"/>
                </a:cubicBezTo>
                <a:cubicBezTo>
                  <a:pt x="31750" y="220662"/>
                  <a:pt x="61913" y="254000"/>
                  <a:pt x="120650" y="266700"/>
                </a:cubicBezTo>
                <a:cubicBezTo>
                  <a:pt x="179388" y="279400"/>
                  <a:pt x="315913" y="268287"/>
                  <a:pt x="368300" y="257175"/>
                </a:cubicBezTo>
                <a:cubicBezTo>
                  <a:pt x="420687" y="246063"/>
                  <a:pt x="422275" y="227012"/>
                  <a:pt x="434975" y="200025"/>
                </a:cubicBezTo>
                <a:cubicBezTo>
                  <a:pt x="447675" y="173038"/>
                  <a:pt x="455612" y="120650"/>
                  <a:pt x="444500" y="95250"/>
                </a:cubicBezTo>
                <a:cubicBezTo>
                  <a:pt x="433388" y="69850"/>
                  <a:pt x="409575" y="60325"/>
                  <a:pt x="368300" y="47625"/>
                </a:cubicBezTo>
                <a:cubicBezTo>
                  <a:pt x="327025" y="34925"/>
                  <a:pt x="215900" y="12700"/>
                  <a:pt x="158750" y="9525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5400" baseline="0" dirty="0" smtClean="0">
                <a:solidFill>
                  <a:srgbClr val="00B0F0"/>
                </a:solidFill>
                <a:latin typeface="Arial Black" pitchFamily="34" charset="0"/>
              </a:rPr>
              <a:t>WebPagetest.org</a:t>
            </a:r>
            <a:endParaRPr lang="en-AU" sz="5400" baseline="0" dirty="0">
              <a:solidFill>
                <a:srgbClr val="00B0F0"/>
              </a:solidFill>
              <a:latin typeface="Arial Black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AU" sz="4400" baseline="0" dirty="0" smtClean="0">
                <a:solidFill>
                  <a:srgbClr val="FF9900"/>
                </a:solidFill>
                <a:latin typeface="Arial Black" pitchFamily="34" charset="0"/>
              </a:rPr>
              <a:t>VA,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UK, NZ</a:t>
            </a:r>
            <a:endParaRPr lang="en-AU" sz="4400" baseline="0" dirty="0">
              <a:solidFill>
                <a:schemeClr val="bg1"/>
              </a:solidFill>
              <a:latin typeface="Arial Black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AU" sz="4400" baseline="0" dirty="0" smtClean="0">
                <a:solidFill>
                  <a:srgbClr val="FF9900"/>
                </a:solidFill>
                <a:latin typeface="Arial Black" pitchFamily="34" charset="0"/>
              </a:rPr>
              <a:t>IE7,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IE8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Dial, </a:t>
            </a:r>
            <a:r>
              <a:rPr lang="en-AU" sz="4400" baseline="0" dirty="0" smtClean="0">
                <a:solidFill>
                  <a:srgbClr val="FF9900"/>
                </a:solidFill>
                <a:latin typeface="Arial Black" pitchFamily="34" charset="0"/>
              </a:rPr>
              <a:t>DSL,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FIOS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 smtClean="0">
                <a:solidFill>
                  <a:srgbClr val="FF9900"/>
                </a:solidFill>
                <a:latin typeface="Arial Black" pitchFamily="34" charset="0"/>
              </a:rPr>
              <a:t>empty,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empty &amp; primed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quad core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867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219200" y="5943600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aseline="0" dirty="0" smtClean="0">
                <a:solidFill>
                  <a:srgbClr val="FA54A7"/>
                </a:solidFill>
                <a:latin typeface="Arial" pitchFamily="34" charset="0"/>
                <a:cs typeface="Arial" pitchFamily="34" charset="0"/>
              </a:rPr>
              <a:t>Pat </a:t>
            </a:r>
            <a:r>
              <a:rPr lang="en-US" sz="3600" baseline="0" dirty="0" err="1" smtClean="0">
                <a:solidFill>
                  <a:srgbClr val="FA54A7"/>
                </a:solidFill>
                <a:latin typeface="Arial" pitchFamily="34" charset="0"/>
                <a:cs typeface="Arial" pitchFamily="34" charset="0"/>
              </a:rPr>
              <a:t>Meenan</a:t>
            </a:r>
            <a:r>
              <a:rPr lang="en-US" sz="3600" baseline="0" dirty="0" smtClean="0">
                <a:solidFill>
                  <a:srgbClr val="FA54A7"/>
                </a:solidFill>
                <a:latin typeface="Arial" pitchFamily="34" charset="0"/>
                <a:cs typeface="Arial" pitchFamily="34" charset="0"/>
              </a:rPr>
              <a:t> (AOL)</a:t>
            </a:r>
            <a:endParaRPr lang="en-US" sz="2800" baseline="0" dirty="0">
              <a:solidFill>
                <a:srgbClr val="FA54A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aseline="0" dirty="0" smtClean="0">
                <a:solidFill>
                  <a:srgbClr val="FF9900"/>
                </a:solidFill>
                <a:latin typeface="Arial Black" pitchFamily="34" charset="0"/>
              </a:rPr>
              <a:t>News</a:t>
            </a:r>
            <a:endParaRPr lang="en-US" sz="5400" baseline="0" dirty="0">
              <a:solidFill>
                <a:srgbClr val="FF9900"/>
              </a:solidFill>
              <a:latin typeface="Arial Black" pitchFamily="34" charset="0"/>
            </a:endParaRPr>
          </a:p>
        </p:txBody>
      </p:sp>
      <p:pic>
        <p:nvPicPr>
          <p:cNvPr id="9421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33272"/>
            <a:ext cx="9143999" cy="674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 bwMode="auto">
          <a:xfrm>
            <a:off x="2936875" y="971550"/>
            <a:ext cx="455612" cy="279400"/>
          </a:xfrm>
          <a:custGeom>
            <a:avLst/>
            <a:gdLst>
              <a:gd name="connsiteX0" fmla="*/ 158750 w 455612"/>
              <a:gd name="connsiteY0" fmla="*/ 9525 h 279400"/>
              <a:gd name="connsiteX1" fmla="*/ 25400 w 455612"/>
              <a:gd name="connsiteY1" fmla="*/ 28575 h 279400"/>
              <a:gd name="connsiteX2" fmla="*/ 15875 w 455612"/>
              <a:gd name="connsiteY2" fmla="*/ 180975 h 279400"/>
              <a:gd name="connsiteX3" fmla="*/ 120650 w 455612"/>
              <a:gd name="connsiteY3" fmla="*/ 266700 h 279400"/>
              <a:gd name="connsiteX4" fmla="*/ 368300 w 455612"/>
              <a:gd name="connsiteY4" fmla="*/ 257175 h 279400"/>
              <a:gd name="connsiteX5" fmla="*/ 434975 w 455612"/>
              <a:gd name="connsiteY5" fmla="*/ 200025 h 279400"/>
              <a:gd name="connsiteX6" fmla="*/ 444500 w 455612"/>
              <a:gd name="connsiteY6" fmla="*/ 95250 h 279400"/>
              <a:gd name="connsiteX7" fmla="*/ 368300 w 455612"/>
              <a:gd name="connsiteY7" fmla="*/ 47625 h 279400"/>
              <a:gd name="connsiteX8" fmla="*/ 158750 w 455612"/>
              <a:gd name="connsiteY8" fmla="*/ 9525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612" h="279400">
                <a:moveTo>
                  <a:pt x="158750" y="9525"/>
                </a:moveTo>
                <a:cubicBezTo>
                  <a:pt x="101600" y="6350"/>
                  <a:pt x="49212" y="0"/>
                  <a:pt x="25400" y="28575"/>
                </a:cubicBezTo>
                <a:cubicBezTo>
                  <a:pt x="1588" y="57150"/>
                  <a:pt x="0" y="141288"/>
                  <a:pt x="15875" y="180975"/>
                </a:cubicBezTo>
                <a:cubicBezTo>
                  <a:pt x="31750" y="220662"/>
                  <a:pt x="61913" y="254000"/>
                  <a:pt x="120650" y="266700"/>
                </a:cubicBezTo>
                <a:cubicBezTo>
                  <a:pt x="179388" y="279400"/>
                  <a:pt x="315913" y="268287"/>
                  <a:pt x="368300" y="257175"/>
                </a:cubicBezTo>
                <a:cubicBezTo>
                  <a:pt x="420687" y="246063"/>
                  <a:pt x="422275" y="227012"/>
                  <a:pt x="434975" y="200025"/>
                </a:cubicBezTo>
                <a:cubicBezTo>
                  <a:pt x="447675" y="173038"/>
                  <a:pt x="455612" y="120650"/>
                  <a:pt x="444500" y="95250"/>
                </a:cubicBezTo>
                <a:cubicBezTo>
                  <a:pt x="433388" y="69850"/>
                  <a:pt x="409575" y="60325"/>
                  <a:pt x="368300" y="47625"/>
                </a:cubicBezTo>
                <a:cubicBezTo>
                  <a:pt x="327025" y="34925"/>
                  <a:pt x="215900" y="12700"/>
                  <a:pt x="158750" y="9525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1960" y="6705600"/>
            <a:ext cx="8702040" cy="701040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228600"/>
            <a:ext cx="8991600" cy="6705600"/>
          </a:xfrm>
          <a:prstGeom prst="rect">
            <a:avLst/>
          </a:prstGeom>
        </p:spPr>
        <p:txBody>
          <a:bodyPr/>
          <a:lstStyle/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GMail Mobile: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http://googlecode.blogspot.com/2009/09/gmail-for-mobile-html5-series-reducing.html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SproutCore</a:t>
            </a: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http://blog.sproutcore.com/post/225219087/faster-loading-through-eval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Google, Bing biz metrics: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http://en.oreilly.com/velocity2009/public/schedule/detail/8523 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Yahoo! biz metrics: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http://www.slideshare.net/stoyan/yslow-20-presentation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Shopzilla biz metrics: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http://en.oreilly.com/velocity2009/public/schedule/detail/7709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 outbound traffic: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http://en.oreilly.com/velocity2008/public/schedule/detail/3632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Google, Bing charts: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http://www.watchingwebsites.com/archives/proof-that-speeding-up-websites-improves-online-business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Aptimize</a:t>
            </a: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WAX: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http://blogs.msdn.com/sharepoint/archive/2009/09/28/how-we-did-it-speeding-up-sharepoint-microsoft-com.aspx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Strangeloop</a:t>
            </a: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Networks: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http://www.watchingwebsites.com/archives/proof-that-speeding-up-websites-improves-online-business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SproutCore</a:t>
            </a: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http://blog.sproutcore.com/post/196959232/how-sproutcore-makes-your-app-run-faster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 Archive Format: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http://www.stevesouders.com/blog/2009/10/19/http-archive-specification-firebug-and-httpwatch/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@font-face: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http://www.stevesouders.com/blog/2009/10/13/font-face-and-performance/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3-shopp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33272"/>
            <a:ext cx="9144000" cy="5624000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aseline="0" dirty="0" smtClean="0">
                <a:solidFill>
                  <a:srgbClr val="FF9900"/>
                </a:solidFill>
                <a:latin typeface="Arial Black" pitchFamily="34" charset="0"/>
              </a:rPr>
              <a:t>Shopping</a:t>
            </a:r>
            <a:endParaRPr lang="en-US" sz="5400" baseline="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36875" y="971550"/>
            <a:ext cx="455612" cy="279400"/>
          </a:xfrm>
          <a:custGeom>
            <a:avLst/>
            <a:gdLst>
              <a:gd name="connsiteX0" fmla="*/ 158750 w 455612"/>
              <a:gd name="connsiteY0" fmla="*/ 9525 h 279400"/>
              <a:gd name="connsiteX1" fmla="*/ 25400 w 455612"/>
              <a:gd name="connsiteY1" fmla="*/ 28575 h 279400"/>
              <a:gd name="connsiteX2" fmla="*/ 15875 w 455612"/>
              <a:gd name="connsiteY2" fmla="*/ 180975 h 279400"/>
              <a:gd name="connsiteX3" fmla="*/ 120650 w 455612"/>
              <a:gd name="connsiteY3" fmla="*/ 266700 h 279400"/>
              <a:gd name="connsiteX4" fmla="*/ 368300 w 455612"/>
              <a:gd name="connsiteY4" fmla="*/ 257175 h 279400"/>
              <a:gd name="connsiteX5" fmla="*/ 434975 w 455612"/>
              <a:gd name="connsiteY5" fmla="*/ 200025 h 279400"/>
              <a:gd name="connsiteX6" fmla="*/ 444500 w 455612"/>
              <a:gd name="connsiteY6" fmla="*/ 95250 h 279400"/>
              <a:gd name="connsiteX7" fmla="*/ 368300 w 455612"/>
              <a:gd name="connsiteY7" fmla="*/ 47625 h 279400"/>
              <a:gd name="connsiteX8" fmla="*/ 158750 w 455612"/>
              <a:gd name="connsiteY8" fmla="*/ 9525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612" h="279400">
                <a:moveTo>
                  <a:pt x="158750" y="9525"/>
                </a:moveTo>
                <a:cubicBezTo>
                  <a:pt x="101600" y="6350"/>
                  <a:pt x="49212" y="0"/>
                  <a:pt x="25400" y="28575"/>
                </a:cubicBezTo>
                <a:cubicBezTo>
                  <a:pt x="1588" y="57150"/>
                  <a:pt x="0" y="141288"/>
                  <a:pt x="15875" y="180975"/>
                </a:cubicBezTo>
                <a:cubicBezTo>
                  <a:pt x="31750" y="220662"/>
                  <a:pt x="61913" y="254000"/>
                  <a:pt x="120650" y="266700"/>
                </a:cubicBezTo>
                <a:cubicBezTo>
                  <a:pt x="179388" y="279400"/>
                  <a:pt x="315913" y="268287"/>
                  <a:pt x="368300" y="257175"/>
                </a:cubicBezTo>
                <a:cubicBezTo>
                  <a:pt x="420687" y="246063"/>
                  <a:pt x="422275" y="227012"/>
                  <a:pt x="434975" y="200025"/>
                </a:cubicBezTo>
                <a:cubicBezTo>
                  <a:pt x="447675" y="173038"/>
                  <a:pt x="455612" y="120650"/>
                  <a:pt x="444500" y="95250"/>
                </a:cubicBezTo>
                <a:cubicBezTo>
                  <a:pt x="433388" y="69850"/>
                  <a:pt x="409575" y="60325"/>
                  <a:pt x="368300" y="47625"/>
                </a:cubicBezTo>
                <a:cubicBezTo>
                  <a:pt x="327025" y="34925"/>
                  <a:pt x="215900" y="12700"/>
                  <a:pt x="158750" y="9525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33273"/>
            <a:ext cx="9145910" cy="452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aseline="0" dirty="0" smtClean="0">
                <a:solidFill>
                  <a:srgbClr val="FF9900"/>
                </a:solidFill>
                <a:latin typeface="Arial Black" pitchFamily="34" charset="0"/>
              </a:rPr>
              <a:t>Sports</a:t>
            </a:r>
            <a:endParaRPr lang="en-US" sz="5400" baseline="0" dirty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73388" y="971550"/>
            <a:ext cx="455612" cy="279400"/>
          </a:xfrm>
          <a:custGeom>
            <a:avLst/>
            <a:gdLst>
              <a:gd name="connsiteX0" fmla="*/ 158750 w 455612"/>
              <a:gd name="connsiteY0" fmla="*/ 9525 h 279400"/>
              <a:gd name="connsiteX1" fmla="*/ 25400 w 455612"/>
              <a:gd name="connsiteY1" fmla="*/ 28575 h 279400"/>
              <a:gd name="connsiteX2" fmla="*/ 15875 w 455612"/>
              <a:gd name="connsiteY2" fmla="*/ 180975 h 279400"/>
              <a:gd name="connsiteX3" fmla="*/ 120650 w 455612"/>
              <a:gd name="connsiteY3" fmla="*/ 266700 h 279400"/>
              <a:gd name="connsiteX4" fmla="*/ 368300 w 455612"/>
              <a:gd name="connsiteY4" fmla="*/ 257175 h 279400"/>
              <a:gd name="connsiteX5" fmla="*/ 434975 w 455612"/>
              <a:gd name="connsiteY5" fmla="*/ 200025 h 279400"/>
              <a:gd name="connsiteX6" fmla="*/ 444500 w 455612"/>
              <a:gd name="connsiteY6" fmla="*/ 95250 h 279400"/>
              <a:gd name="connsiteX7" fmla="*/ 368300 w 455612"/>
              <a:gd name="connsiteY7" fmla="*/ 47625 h 279400"/>
              <a:gd name="connsiteX8" fmla="*/ 158750 w 455612"/>
              <a:gd name="connsiteY8" fmla="*/ 9525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612" h="279400">
                <a:moveTo>
                  <a:pt x="158750" y="9525"/>
                </a:moveTo>
                <a:cubicBezTo>
                  <a:pt x="101600" y="6350"/>
                  <a:pt x="49212" y="0"/>
                  <a:pt x="25400" y="28575"/>
                </a:cubicBezTo>
                <a:cubicBezTo>
                  <a:pt x="1588" y="57150"/>
                  <a:pt x="0" y="141288"/>
                  <a:pt x="15875" y="180975"/>
                </a:cubicBezTo>
                <a:cubicBezTo>
                  <a:pt x="31750" y="220662"/>
                  <a:pt x="61913" y="254000"/>
                  <a:pt x="120650" y="266700"/>
                </a:cubicBezTo>
                <a:cubicBezTo>
                  <a:pt x="179388" y="279400"/>
                  <a:pt x="315913" y="268287"/>
                  <a:pt x="368300" y="257175"/>
                </a:cubicBezTo>
                <a:cubicBezTo>
                  <a:pt x="420687" y="246063"/>
                  <a:pt x="422275" y="227012"/>
                  <a:pt x="434975" y="200025"/>
                </a:cubicBezTo>
                <a:cubicBezTo>
                  <a:pt x="447675" y="173038"/>
                  <a:pt x="455612" y="120650"/>
                  <a:pt x="444500" y="95250"/>
                </a:cubicBezTo>
                <a:cubicBezTo>
                  <a:pt x="433388" y="69850"/>
                  <a:pt x="409575" y="60325"/>
                  <a:pt x="368300" y="47625"/>
                </a:cubicBezTo>
                <a:cubicBezTo>
                  <a:pt x="327025" y="34925"/>
                  <a:pt x="215900" y="12700"/>
                  <a:pt x="158750" y="9525"/>
                </a:cubicBezTo>
                <a:close/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aseline="0" dirty="0" smtClean="0">
                <a:solidFill>
                  <a:srgbClr val="00B0F0"/>
                </a:solidFill>
                <a:latin typeface="Arial Black" pitchFamily="34" charset="0"/>
              </a:rPr>
              <a:t>Progressive Enhancement</a:t>
            </a:r>
            <a:endParaRPr lang="en-US" sz="66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2843748"/>
            <a:ext cx="86868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deliver HTML</a:t>
            </a:r>
          </a:p>
          <a:p>
            <a:pPr algn="ctr"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defer JS</a:t>
            </a:r>
          </a:p>
          <a:p>
            <a:pPr algn="ctr"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avoid DOM</a:t>
            </a:r>
          </a:p>
          <a:p>
            <a:pPr algn="ctr"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decorate later</a:t>
            </a:r>
            <a:endParaRPr lang="en-US" sz="54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686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aseline="0" dirty="0" smtClean="0">
                <a:solidFill>
                  <a:srgbClr val="00B0F0"/>
                </a:solidFill>
                <a:latin typeface="Arial Black" pitchFamily="34" charset="0"/>
              </a:rPr>
              <a:t>Progressive Enhancement</a:t>
            </a:r>
            <a:endParaRPr lang="en-US" sz="66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2843748"/>
            <a:ext cx="8686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 baseline="0" dirty="0" smtClean="0">
                <a:solidFill>
                  <a:srgbClr val="00B0F0"/>
                </a:solidFill>
                <a:latin typeface="Arial Black" pitchFamily="34" charset="0"/>
                <a:sym typeface="Wingdings 3"/>
              </a:rPr>
              <a:t></a:t>
            </a:r>
            <a:endParaRPr lang="en-US" sz="8000" baseline="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en-AU" sz="8000" baseline="0" dirty="0" smtClean="0">
                <a:solidFill>
                  <a:srgbClr val="00B0F0"/>
                </a:solidFill>
                <a:latin typeface="Arial Black" pitchFamily="34" charset="0"/>
              </a:rPr>
              <a:t>Progressive Rendering</a:t>
            </a:r>
            <a:endParaRPr lang="en-US" sz="66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23875" y="1431925"/>
            <a:ext cx="8096250" cy="4781550"/>
            <a:chOff x="523875" y="1432129"/>
            <a:chExt cx="8096250" cy="4781550"/>
          </a:xfrm>
        </p:grpSpPr>
        <p:pic>
          <p:nvPicPr>
            <p:cNvPr id="8226" name="Picture 33" descr="aol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875" y="1432129"/>
              <a:ext cx="8096250" cy="478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7" name="Oval 34"/>
            <p:cNvSpPr>
              <a:spLocks noChangeArrowheads="1"/>
            </p:cNvSpPr>
            <p:nvPr/>
          </p:nvSpPr>
          <p:spPr bwMode="auto">
            <a:xfrm>
              <a:off x="801858" y="1821766"/>
              <a:ext cx="1575582" cy="865163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Oval 35"/>
            <p:cNvSpPr>
              <a:spLocks noChangeArrowheads="1"/>
            </p:cNvSpPr>
            <p:nvPr/>
          </p:nvSpPr>
          <p:spPr bwMode="auto">
            <a:xfrm>
              <a:off x="2096086" y="2975317"/>
              <a:ext cx="569741" cy="267286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Text Box 11"/>
            <p:cNvSpPr txBox="1">
              <a:spLocks noChangeArrowheads="1"/>
            </p:cNvSpPr>
            <p:nvPr/>
          </p:nvSpPr>
          <p:spPr bwMode="auto">
            <a:xfrm>
              <a:off x="4201558" y="1713909"/>
              <a:ext cx="44173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aseline="0">
                  <a:solidFill>
                    <a:srgbClr val="FF9900"/>
                  </a:solidFill>
                  <a:latin typeface="Trebuchet MS" pitchFamily="34" charset="0"/>
                </a:rPr>
                <a:t>AOL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19113" y="1406525"/>
            <a:ext cx="8105775" cy="4791075"/>
            <a:chOff x="519113" y="1406265"/>
            <a:chExt cx="8105775" cy="4791075"/>
          </a:xfrm>
        </p:grpSpPr>
        <p:pic>
          <p:nvPicPr>
            <p:cNvPr id="822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9113" y="1406265"/>
              <a:ext cx="8105775" cy="479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3" name="Text Box 11"/>
            <p:cNvSpPr txBox="1">
              <a:spLocks noChangeArrowheads="1"/>
            </p:cNvSpPr>
            <p:nvPr/>
          </p:nvSpPr>
          <p:spPr bwMode="auto">
            <a:xfrm>
              <a:off x="4194523" y="1706876"/>
              <a:ext cx="44173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AU" sz="3600" baseline="0">
                  <a:solidFill>
                    <a:srgbClr val="FF9900"/>
                  </a:solidFill>
                  <a:latin typeface="Trebuchet MS" pitchFamily="34" charset="0"/>
                </a:rPr>
                <a:t>eBay</a:t>
              </a:r>
              <a:endParaRPr lang="en-US" sz="3600" baseline="0">
                <a:solidFill>
                  <a:srgbClr val="FF9900"/>
                </a:solidFill>
                <a:latin typeface="Trebuchet MS" pitchFamily="34" charset="0"/>
              </a:endParaRPr>
            </a:p>
          </p:txBody>
        </p:sp>
        <p:sp>
          <p:nvSpPr>
            <p:cNvPr id="8224" name="Oval 31"/>
            <p:cNvSpPr>
              <a:spLocks noChangeArrowheads="1"/>
            </p:cNvSpPr>
            <p:nvPr/>
          </p:nvSpPr>
          <p:spPr bwMode="auto">
            <a:xfrm>
              <a:off x="2046849" y="2089050"/>
              <a:ext cx="1406769" cy="590845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Oval 32"/>
            <p:cNvSpPr>
              <a:spLocks noChangeArrowheads="1"/>
            </p:cNvSpPr>
            <p:nvPr/>
          </p:nvSpPr>
          <p:spPr bwMode="auto">
            <a:xfrm>
              <a:off x="4600135" y="4994032"/>
              <a:ext cx="1786597" cy="548640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17525" y="1435100"/>
            <a:ext cx="8096250" cy="4762500"/>
            <a:chOff x="516841" y="1434620"/>
            <a:chExt cx="8096250" cy="4762500"/>
          </a:xfrm>
        </p:grpSpPr>
        <p:pic>
          <p:nvPicPr>
            <p:cNvPr id="8219" name="Picture 3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6841" y="1434620"/>
              <a:ext cx="8096250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Oval 27"/>
            <p:cNvSpPr>
              <a:spLocks noChangeArrowheads="1"/>
            </p:cNvSpPr>
            <p:nvPr/>
          </p:nvSpPr>
          <p:spPr bwMode="auto">
            <a:xfrm>
              <a:off x="1139468" y="2371109"/>
              <a:ext cx="1871017" cy="3523254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11"/>
            <p:cNvSpPr txBox="1">
              <a:spLocks noChangeArrowheads="1"/>
            </p:cNvSpPr>
            <p:nvPr/>
          </p:nvSpPr>
          <p:spPr bwMode="auto">
            <a:xfrm>
              <a:off x="4194524" y="1742745"/>
              <a:ext cx="44173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aseline="0">
                  <a:solidFill>
                    <a:srgbClr val="FF9900"/>
                  </a:solidFill>
                  <a:latin typeface="Trebuchet MS" pitchFamily="34" charset="0"/>
                </a:rPr>
                <a:t>Facebook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23875" y="1423988"/>
            <a:ext cx="8097838" cy="4772025"/>
            <a:chOff x="523875" y="1424636"/>
            <a:chExt cx="8097838" cy="4772025"/>
          </a:xfrm>
        </p:grpSpPr>
        <p:pic>
          <p:nvPicPr>
            <p:cNvPr id="8216" name="Picture 3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875" y="1424636"/>
              <a:ext cx="8096250" cy="477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7" name="Text Box 11"/>
            <p:cNvSpPr txBox="1">
              <a:spLocks noChangeArrowheads="1"/>
            </p:cNvSpPr>
            <p:nvPr/>
          </p:nvSpPr>
          <p:spPr bwMode="auto">
            <a:xfrm>
              <a:off x="4204111" y="1716734"/>
              <a:ext cx="4417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aseline="0">
                  <a:solidFill>
                    <a:srgbClr val="FF9900"/>
                  </a:solidFill>
                  <a:latin typeface="Trebuchet MS" pitchFamily="34" charset="0"/>
                </a:rPr>
                <a:t>MySpace</a:t>
              </a:r>
            </a:p>
          </p:txBody>
        </p:sp>
        <p:sp>
          <p:nvSpPr>
            <p:cNvPr id="8218" name="Oval 20"/>
            <p:cNvSpPr>
              <a:spLocks noChangeArrowheads="1"/>
            </p:cNvSpPr>
            <p:nvPr/>
          </p:nvSpPr>
          <p:spPr bwMode="auto">
            <a:xfrm>
              <a:off x="801874" y="1722554"/>
              <a:ext cx="1392781" cy="527538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523875" y="1435100"/>
            <a:ext cx="8097838" cy="4762500"/>
            <a:chOff x="523875" y="1434620"/>
            <a:chExt cx="8097381" cy="4762500"/>
          </a:xfrm>
        </p:grpSpPr>
        <p:pic>
          <p:nvPicPr>
            <p:cNvPr id="8213" name="Picture 15" descr="wikipedia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3875" y="1434620"/>
              <a:ext cx="8096250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4" name="Text Box 11"/>
            <p:cNvSpPr txBox="1">
              <a:spLocks noChangeArrowheads="1"/>
            </p:cNvSpPr>
            <p:nvPr/>
          </p:nvSpPr>
          <p:spPr bwMode="auto">
            <a:xfrm>
              <a:off x="4203903" y="1702186"/>
              <a:ext cx="44173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aseline="0">
                  <a:solidFill>
                    <a:srgbClr val="FF9900"/>
                  </a:solidFill>
                  <a:latin typeface="Trebuchet MS" pitchFamily="34" charset="0"/>
                </a:rPr>
                <a:t>Wikipedia</a:t>
              </a:r>
            </a:p>
          </p:txBody>
        </p:sp>
        <p:sp>
          <p:nvSpPr>
            <p:cNvPr id="8215" name="Oval 17"/>
            <p:cNvSpPr>
              <a:spLocks noChangeArrowheads="1"/>
            </p:cNvSpPr>
            <p:nvPr/>
          </p:nvSpPr>
          <p:spPr bwMode="auto">
            <a:xfrm>
              <a:off x="2257865" y="2208624"/>
              <a:ext cx="2637692" cy="1237957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523875" y="1430338"/>
            <a:ext cx="8096250" cy="4772025"/>
            <a:chOff x="523875" y="1429857"/>
            <a:chExt cx="8096250" cy="4772025"/>
          </a:xfrm>
        </p:grpSpPr>
        <p:pic>
          <p:nvPicPr>
            <p:cNvPr id="8207" name="Picture 48" descr="yahoo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3875" y="1429857"/>
              <a:ext cx="8096250" cy="477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" name="Text Box 11"/>
            <p:cNvSpPr txBox="1">
              <a:spLocks noChangeArrowheads="1"/>
            </p:cNvSpPr>
            <p:nvPr/>
          </p:nvSpPr>
          <p:spPr bwMode="auto">
            <a:xfrm>
              <a:off x="4201557" y="1699842"/>
              <a:ext cx="44173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AU" sz="3600" baseline="0">
                  <a:solidFill>
                    <a:srgbClr val="FF9900"/>
                  </a:solidFill>
                  <a:latin typeface="Trebuchet MS" pitchFamily="34" charset="0"/>
                </a:rPr>
                <a:t>Yahoo!</a:t>
              </a:r>
              <a:endParaRPr lang="en-US" sz="3600" baseline="0">
                <a:solidFill>
                  <a:srgbClr val="FF9900"/>
                </a:solidFill>
                <a:latin typeface="Trebuchet MS" pitchFamily="34" charset="0"/>
              </a:endParaRPr>
            </a:p>
          </p:txBody>
        </p:sp>
        <p:sp>
          <p:nvSpPr>
            <p:cNvPr id="8209" name="Oval 50"/>
            <p:cNvSpPr>
              <a:spLocks noChangeArrowheads="1"/>
            </p:cNvSpPr>
            <p:nvPr/>
          </p:nvSpPr>
          <p:spPr bwMode="auto">
            <a:xfrm>
              <a:off x="1427871" y="1786597"/>
              <a:ext cx="991772" cy="330591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Oval 51"/>
            <p:cNvSpPr>
              <a:spLocks noChangeArrowheads="1"/>
            </p:cNvSpPr>
            <p:nvPr/>
          </p:nvSpPr>
          <p:spPr bwMode="auto">
            <a:xfrm>
              <a:off x="4389120" y="5282418"/>
              <a:ext cx="288388" cy="182880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Oval 52"/>
            <p:cNvSpPr>
              <a:spLocks noChangeArrowheads="1"/>
            </p:cNvSpPr>
            <p:nvPr/>
          </p:nvSpPr>
          <p:spPr bwMode="auto">
            <a:xfrm>
              <a:off x="5001065" y="5598942"/>
              <a:ext cx="267286" cy="189913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Oval 53"/>
            <p:cNvSpPr>
              <a:spLocks noChangeArrowheads="1"/>
            </p:cNvSpPr>
            <p:nvPr/>
          </p:nvSpPr>
          <p:spPr bwMode="auto">
            <a:xfrm>
              <a:off x="5099538" y="5894363"/>
              <a:ext cx="1230924" cy="260252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0" dirty="0" smtClean="0">
                <a:latin typeface="Arial Black" pitchFamily="34" charset="0"/>
              </a:rPr>
              <a:t>Why focus on JavaScript?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19113" y="1447800"/>
            <a:ext cx="8105775" cy="4762500"/>
            <a:chOff x="519113" y="1447800"/>
            <a:chExt cx="8105775" cy="4762500"/>
          </a:xfrm>
        </p:grpSpPr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519113" y="1447800"/>
              <a:ext cx="8105775" cy="4762500"/>
              <a:chOff x="519112" y="1447800"/>
              <a:chExt cx="8105775" cy="4762500"/>
            </a:xfrm>
          </p:grpSpPr>
          <p:pic>
            <p:nvPicPr>
              <p:cNvPr id="8204" name="Picture 5" descr="youtube.gif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9112" y="1447800"/>
                <a:ext cx="8105775" cy="4762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5" name="Oval 6"/>
              <p:cNvSpPr>
                <a:spLocks noChangeArrowheads="1"/>
              </p:cNvSpPr>
              <p:nvPr/>
            </p:nvSpPr>
            <p:spPr bwMode="auto">
              <a:xfrm>
                <a:off x="1524000" y="2147668"/>
                <a:ext cx="1219200" cy="304800"/>
              </a:xfrm>
              <a:prstGeom prst="ellipse">
                <a:avLst/>
              </a:prstGeom>
              <a:noFill/>
              <a:ln w="19050" algn="ctr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Text Box 11"/>
              <p:cNvSpPr txBox="1">
                <a:spLocks noChangeArrowheads="1"/>
              </p:cNvSpPr>
              <p:nvPr/>
            </p:nvSpPr>
            <p:spPr bwMode="auto">
              <a:xfrm>
                <a:off x="4192180" y="1718596"/>
                <a:ext cx="4417353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3600" baseline="0">
                    <a:solidFill>
                      <a:srgbClr val="FF9900"/>
                    </a:solidFill>
                    <a:latin typeface="Trebuchet MS" pitchFamily="34" charset="0"/>
                  </a:rPr>
                  <a:t>YouTube</a:t>
                </a:r>
              </a:p>
            </p:txBody>
          </p:sp>
        </p:grpSp>
        <p:sp>
          <p:nvSpPr>
            <p:cNvPr id="8203" name="Oval 6"/>
            <p:cNvSpPr>
              <a:spLocks noChangeArrowheads="1"/>
            </p:cNvSpPr>
            <p:nvPr/>
          </p:nvSpPr>
          <p:spPr bwMode="auto">
            <a:xfrm>
              <a:off x="3141645" y="5880550"/>
              <a:ext cx="1727810" cy="304800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950" y="2895600"/>
            <a:ext cx="38290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0" dirty="0" smtClean="0">
                <a:latin typeface="Arial Black" pitchFamily="34" charset="0"/>
              </a:rPr>
              <a:t>scripts block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8305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30000"/>
              </a:spcBef>
              <a:defRPr/>
            </a:pPr>
            <a:r>
              <a:rPr lang="en-US" sz="3200" b="1" kern="0" baseline="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&lt;script src="A.js"&gt; </a:t>
            </a:r>
            <a:r>
              <a:rPr lang="en-US" sz="3200" kern="0" baseline="0" dirty="0">
                <a:solidFill>
                  <a:schemeClr val="accent3"/>
                </a:solidFill>
                <a:latin typeface="+mn-lt"/>
              </a:rPr>
              <a:t>blocks parallel downloads and rendering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 flipH="1" flipV="1">
            <a:off x="4686300" y="2171700"/>
            <a:ext cx="1371600" cy="838200"/>
          </a:xfrm>
          <a:prstGeom prst="line">
            <a:avLst/>
          </a:prstGeom>
          <a:noFill/>
          <a:ln w="25400" algn="ctr">
            <a:solidFill>
              <a:srgbClr val="FA54A7"/>
            </a:solidFill>
            <a:round/>
            <a:headEnd/>
            <a:tailEnd/>
          </a:ln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3505200" y="1905000"/>
            <a:ext cx="2286000" cy="1219200"/>
          </a:xfrm>
          <a:prstGeom prst="line">
            <a:avLst/>
          </a:prstGeom>
          <a:noFill/>
          <a:ln w="25400" algn="ctr">
            <a:solidFill>
              <a:srgbClr val="FA54A7"/>
            </a:solidFill>
            <a:round/>
            <a:headEnd/>
            <a:tailEnd/>
          </a:ln>
        </p:spPr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04800" y="6121400"/>
            <a:ext cx="952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marL="342900" indent="-342900" eaLnBrk="1" hangingPunct="1">
              <a:spcBef>
                <a:spcPts val="600"/>
              </a:spcBef>
              <a:defRPr/>
            </a:pPr>
            <a:r>
              <a:rPr lang="en-AU" sz="3200" kern="0" baseline="0" dirty="0">
                <a:solidFill>
                  <a:schemeClr val="accent3"/>
                </a:solidFill>
                <a:latin typeface="+mn-lt"/>
              </a:rPr>
              <a:t>7 secs: IE 8, FF 3.5, </a:t>
            </a:r>
            <a:r>
              <a:rPr lang="en-AU" sz="3200" kern="0" baseline="0" dirty="0" err="1">
                <a:solidFill>
                  <a:schemeClr val="accent3"/>
                </a:solidFill>
                <a:latin typeface="+mn-lt"/>
              </a:rPr>
              <a:t>Chr</a:t>
            </a:r>
            <a:r>
              <a:rPr lang="en-AU" sz="3200" kern="0" baseline="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AU" sz="3200" kern="0" baseline="0" dirty="0" smtClean="0">
                <a:solidFill>
                  <a:schemeClr val="accent3"/>
                </a:solidFill>
                <a:latin typeface="+mn-lt"/>
              </a:rPr>
              <a:t>3, </a:t>
            </a:r>
            <a:r>
              <a:rPr lang="en-AU" sz="3200" kern="0" baseline="0" dirty="0" err="1">
                <a:solidFill>
                  <a:schemeClr val="accent3"/>
                </a:solidFill>
                <a:latin typeface="+mn-lt"/>
              </a:rPr>
              <a:t>Saf</a:t>
            </a:r>
            <a:r>
              <a:rPr lang="en-AU" sz="3200" kern="0" baseline="0" dirty="0">
                <a:solidFill>
                  <a:schemeClr val="accent3"/>
                </a:solidFill>
                <a:latin typeface="+mn-lt"/>
              </a:rPr>
              <a:t> 4</a:t>
            </a:r>
            <a:endParaRPr lang="en-US" sz="3200" kern="0" baseline="0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950" y="5130800"/>
            <a:ext cx="3038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04800" y="39116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30000"/>
              </a:spcBef>
              <a:defRPr/>
            </a:pPr>
            <a:r>
              <a:rPr lang="en-AU" sz="3200" kern="0" baseline="0" dirty="0">
                <a:solidFill>
                  <a:schemeClr val="accent3"/>
                </a:solidFill>
                <a:latin typeface="+mn-lt"/>
              </a:rPr>
              <a:t>9 secs: IE 6-7, FF 3.0, </a:t>
            </a:r>
            <a:r>
              <a:rPr lang="en-AU" sz="3200" kern="0" baseline="0" dirty="0" err="1">
                <a:solidFill>
                  <a:schemeClr val="accent3"/>
                </a:solidFill>
                <a:latin typeface="+mn-lt"/>
              </a:rPr>
              <a:t>Chr</a:t>
            </a:r>
            <a:r>
              <a:rPr lang="en-AU" sz="3200" kern="0" baseline="0" dirty="0">
                <a:solidFill>
                  <a:schemeClr val="accent3"/>
                </a:solidFill>
                <a:latin typeface="+mn-lt"/>
              </a:rPr>
              <a:t> 1, Op 9-10, </a:t>
            </a:r>
            <a:r>
              <a:rPr lang="en-AU" sz="3200" kern="0" baseline="0" dirty="0" err="1">
                <a:solidFill>
                  <a:schemeClr val="accent3"/>
                </a:solidFill>
                <a:latin typeface="+mn-lt"/>
              </a:rPr>
              <a:t>Saf</a:t>
            </a:r>
            <a:r>
              <a:rPr lang="en-AU" sz="3200" kern="0" baseline="0" dirty="0">
                <a:solidFill>
                  <a:schemeClr val="accent3"/>
                </a:solidFill>
                <a:latin typeface="+mn-lt"/>
              </a:rPr>
              <a:t> 3</a:t>
            </a:r>
            <a:endParaRPr lang="en-US" sz="3200" kern="0" baseline="0" dirty="0">
              <a:solidFill>
                <a:schemeClr val="accent3"/>
              </a:solidFill>
              <a:latin typeface="+mn-lt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3124200" y="5943600"/>
            <a:ext cx="2128838" cy="0"/>
          </a:xfrm>
          <a:prstGeom prst="line">
            <a:avLst/>
          </a:prstGeom>
          <a:noFill/>
          <a:ln w="25400" algn="ctr">
            <a:solidFill>
              <a:srgbClr val="FA54A7"/>
            </a:solidFill>
            <a:round/>
            <a:headEnd type="triangle" w="lg" len="med"/>
            <a:tailEnd/>
          </a:ln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5181600" y="5943600"/>
            <a:ext cx="152400" cy="0"/>
          </a:xfrm>
          <a:prstGeom prst="line">
            <a:avLst/>
          </a:prstGeom>
          <a:noFill/>
          <a:ln w="25400" algn="ctr">
            <a:solidFill>
              <a:srgbClr val="FA54A7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4"/>
          <p:cNvGraphicFramePr>
            <a:graphicFrameLocks/>
          </p:cNvGraphicFramePr>
          <p:nvPr/>
        </p:nvGraphicFramePr>
        <p:xfrm>
          <a:off x="357188" y="1219200"/>
          <a:ext cx="8429627" cy="5394960"/>
        </p:xfrm>
        <a:graphic>
          <a:graphicData uri="http://schemas.openxmlformats.org/drawingml/2006/table">
            <a:tbl>
              <a:tblPr/>
              <a:tblGrid>
                <a:gridCol w="3567831"/>
                <a:gridCol w="1699404"/>
                <a:gridCol w="3162392"/>
              </a:tblGrid>
              <a:tr h="401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FC24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JavaScript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FC24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FC24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Functions Executed before onload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FC24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www.aol.com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115K</a:t>
                      </a:r>
                    </a:p>
                  </a:txBody>
                  <a:tcPr marR="457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30%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www.ebay.com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183K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marR="457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44%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www.facebook.com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1088K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marR="457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 9%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www.google.com/search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15K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marR="457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45%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search.live.com/results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17K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marR="457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24%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www.msn.com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131K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marR="457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31%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www.myspace.com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297K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marR="457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18%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en.wikipedia.org/wiki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114K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marR="457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32%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www.yahoo.com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321K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marR="457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13%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www.youtube.com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240K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marR="4572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18%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77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956425" y="615473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i="1" baseline="0">
                <a:solidFill>
                  <a:srgbClr val="FA54A7"/>
                </a:solidFill>
                <a:latin typeface="Trebuchet MS" pitchFamily="34" charset="0"/>
              </a:rPr>
              <a:t>26% avg</a:t>
            </a:r>
            <a:endParaRPr lang="en-US" i="1" baseline="0">
              <a:solidFill>
                <a:srgbClr val="FA54A7"/>
              </a:solidFill>
              <a:latin typeface="Trebuchet MS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8050" y="6161088"/>
            <a:ext cx="243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i="1" baseline="0">
                <a:solidFill>
                  <a:srgbClr val="FA54A7"/>
                </a:solidFill>
                <a:latin typeface="Trebuchet MS" pitchFamily="34" charset="0"/>
              </a:rPr>
              <a:t>252K avg</a:t>
            </a:r>
            <a:endParaRPr lang="en-US" i="1" baseline="0">
              <a:solidFill>
                <a:srgbClr val="FA54A7"/>
              </a:solidFill>
              <a:latin typeface="Trebuchet MS" pitchFamily="34" charset="0"/>
            </a:endParaRPr>
          </a:p>
        </p:txBody>
      </p:sp>
      <p:sp>
        <p:nvSpPr>
          <p:cNvPr id="164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b="0" dirty="0" smtClean="0">
                <a:latin typeface="Arial Black" pitchFamily="34" charset="0"/>
              </a:rPr>
              <a:t>initial payload and execution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>
            <a:lum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0" dirty="0" smtClean="0">
                <a:solidFill>
                  <a:schemeClr val="bg1"/>
                </a:solidFill>
                <a:latin typeface="Arial Black" pitchFamily="34" charset="0"/>
              </a:rPr>
              <a:t>splitting the initial payload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AU" sz="3200" kern="0" baseline="0" dirty="0">
                <a:solidFill>
                  <a:schemeClr val="accent3"/>
                </a:solidFill>
                <a:latin typeface="Arial Black" pitchFamily="34" charset="0"/>
              </a:rPr>
              <a:t>split your JavaScript between what's needed to render the page and everything else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AU" sz="3200" kern="0" baseline="0" dirty="0" smtClean="0">
                <a:solidFill>
                  <a:schemeClr val="accent3"/>
                </a:solidFill>
                <a:latin typeface="Arial Black" pitchFamily="34" charset="0"/>
              </a:rPr>
              <a:t>defer "everything </a:t>
            </a:r>
            <a:r>
              <a:rPr lang="en-AU" sz="3200" kern="0" baseline="0" dirty="0">
                <a:solidFill>
                  <a:schemeClr val="accent3"/>
                </a:solidFill>
                <a:latin typeface="Arial Black" pitchFamily="34" charset="0"/>
              </a:rPr>
              <a:t>else</a:t>
            </a:r>
            <a:r>
              <a:rPr lang="en-AU" sz="3200" kern="0" baseline="0" dirty="0" smtClean="0">
                <a:solidFill>
                  <a:schemeClr val="accent3"/>
                </a:solidFill>
                <a:latin typeface="Arial Black" pitchFamily="34" charset="0"/>
              </a:rPr>
              <a:t>"</a:t>
            </a:r>
            <a:endParaRPr lang="en-US" sz="3200" kern="0" baseline="0" dirty="0">
              <a:solidFill>
                <a:schemeClr val="accent3"/>
              </a:solidFill>
              <a:latin typeface="Arial Black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US" sz="3200" kern="0" baseline="0" dirty="0" smtClean="0">
                <a:solidFill>
                  <a:schemeClr val="accent3"/>
                </a:solidFill>
                <a:latin typeface="Arial Black" pitchFamily="34" charset="0"/>
              </a:rPr>
              <a:t>split manually </a:t>
            </a:r>
            <a:r>
              <a:rPr lang="en-US" sz="3200" kern="0" baseline="0" dirty="0">
                <a:solidFill>
                  <a:schemeClr val="accent3"/>
                </a:solidFill>
                <a:latin typeface="Arial Black" pitchFamily="34" charset="0"/>
              </a:rPr>
              <a:t>(Page Speed</a:t>
            </a:r>
            <a:r>
              <a:rPr lang="en-US" sz="3200" kern="0" baseline="0" dirty="0" smtClean="0">
                <a:solidFill>
                  <a:schemeClr val="accent3"/>
                </a:solidFill>
                <a:latin typeface="Arial Black" pitchFamily="34" charset="0"/>
              </a:rPr>
              <a:t>), automatically </a:t>
            </a:r>
            <a:r>
              <a:rPr lang="en-US" sz="3200" kern="0" baseline="0" dirty="0">
                <a:solidFill>
                  <a:schemeClr val="accent3"/>
                </a:solidFill>
                <a:latin typeface="Arial Black" pitchFamily="34" charset="0"/>
              </a:rPr>
              <a:t>(Microsoft Doloto)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2400"/>
              </a:spcBef>
              <a:defRPr/>
            </a:pPr>
            <a:r>
              <a:rPr lang="en-AU" sz="3200" kern="0" baseline="0" dirty="0">
                <a:solidFill>
                  <a:schemeClr val="accent3"/>
                </a:solidFill>
                <a:latin typeface="Arial Black" pitchFamily="34" charset="0"/>
              </a:rPr>
              <a:t>load scripts without blocking – how?</a:t>
            </a:r>
            <a:endParaRPr lang="en-US" sz="3200" kern="0" baseline="0" dirty="0">
              <a:solidFill>
                <a:schemeClr val="accent3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523875" y="1435100"/>
            <a:ext cx="8097838" cy="4762500"/>
            <a:chOff x="523875" y="1434620"/>
            <a:chExt cx="8097380" cy="4762500"/>
          </a:xfrm>
        </p:grpSpPr>
        <p:pic>
          <p:nvPicPr>
            <p:cNvPr id="1024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875" y="1434620"/>
              <a:ext cx="8096250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" name="Text Box 11"/>
            <p:cNvSpPr txBox="1">
              <a:spLocks noChangeArrowheads="1"/>
            </p:cNvSpPr>
            <p:nvPr/>
          </p:nvSpPr>
          <p:spPr bwMode="auto">
            <a:xfrm>
              <a:off x="4203902" y="1702186"/>
              <a:ext cx="44173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aseline="0">
                  <a:solidFill>
                    <a:srgbClr val="FF9900"/>
                  </a:solidFill>
                  <a:latin typeface="Trebuchet MS" pitchFamily="34" charset="0"/>
                </a:rPr>
                <a:t>MSN</a:t>
              </a:r>
            </a:p>
          </p:txBody>
        </p:sp>
        <p:sp>
          <p:nvSpPr>
            <p:cNvPr id="10247" name="Oval 23"/>
            <p:cNvSpPr>
              <a:spLocks noChangeArrowheads="1"/>
            </p:cNvSpPr>
            <p:nvPr/>
          </p:nvSpPr>
          <p:spPr bwMode="auto">
            <a:xfrm>
              <a:off x="808876" y="1814732"/>
              <a:ext cx="1230939" cy="640080"/>
            </a:xfrm>
            <a:prstGeom prst="ellipse">
              <a:avLst/>
            </a:prstGeom>
            <a:noFill/>
            <a:ln w="19050" algn="ctr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2819400" y="2255838"/>
            <a:ext cx="58674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2000" baseline="0" dirty="0">
                <a:solidFill>
                  <a:srgbClr val="000000"/>
                </a:solidFill>
                <a:latin typeface="Arial Black" pitchFamily="34" charset="0"/>
              </a:rPr>
              <a:t>Scripts and other resources downloaded in parallel! How? Secret sauce?!</a:t>
            </a:r>
          </a:p>
          <a:p>
            <a:pPr>
              <a:defRPr/>
            </a:pPr>
            <a:r>
              <a:rPr lang="en-US" sz="21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p=</a:t>
            </a:r>
          </a:p>
          <a:p>
            <a:pPr>
              <a:defRPr/>
            </a:pPr>
            <a:r>
              <a:rPr lang="en-US" sz="2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g.getElementsByTagName</a:t>
            </a:r>
            <a:r>
              <a:rPr lang="en-US" sz="2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("HEAD")[0];</a:t>
            </a:r>
          </a:p>
          <a:p>
            <a:pPr>
              <a:defRPr/>
            </a:pPr>
            <a:r>
              <a:rPr lang="en-US" sz="2100" b="1" baseline="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100" b="1" baseline="0" dirty="0">
                <a:latin typeface="Courier New" pitchFamily="49" charset="0"/>
                <a:cs typeface="Courier New" pitchFamily="49" charset="0"/>
              </a:rPr>
              <a:t> c=</a:t>
            </a:r>
            <a:r>
              <a:rPr lang="en-US" sz="2100" b="1" baseline="0" dirty="0" err="1">
                <a:latin typeface="Courier New" pitchFamily="49" charset="0"/>
                <a:cs typeface="Courier New" pitchFamily="49" charset="0"/>
              </a:rPr>
              <a:t>g.createElement</a:t>
            </a:r>
            <a:r>
              <a:rPr lang="en-US" sz="2100" b="1" baseline="0" dirty="0">
                <a:latin typeface="Courier New" pitchFamily="49" charset="0"/>
                <a:cs typeface="Courier New" pitchFamily="49" charset="0"/>
              </a:rPr>
              <a:t>("script");</a:t>
            </a:r>
          </a:p>
          <a:p>
            <a:pPr>
              <a:defRPr/>
            </a:pPr>
            <a:r>
              <a:rPr lang="en-US" sz="21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c.type</a:t>
            </a:r>
            <a:r>
              <a:rPr lang="en-US" sz="2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="text/</a:t>
            </a:r>
            <a:r>
              <a:rPr lang="en-US" sz="21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sz="2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";</a:t>
            </a:r>
          </a:p>
          <a:p>
            <a:pPr>
              <a:defRPr/>
            </a:pPr>
            <a:r>
              <a:rPr lang="en-US" sz="21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c.onreadystatechange</a:t>
            </a:r>
            <a:r>
              <a:rPr lang="en-US" sz="2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=n;</a:t>
            </a:r>
          </a:p>
          <a:p>
            <a:pPr>
              <a:defRPr/>
            </a:pPr>
            <a:r>
              <a:rPr lang="en-US" sz="21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c.onerror</a:t>
            </a:r>
            <a:r>
              <a:rPr lang="en-US" sz="2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100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c.onload</a:t>
            </a:r>
            <a:r>
              <a:rPr lang="en-US" sz="2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=k;</a:t>
            </a:r>
          </a:p>
          <a:p>
            <a:pPr>
              <a:defRPr/>
            </a:pPr>
            <a:r>
              <a:rPr lang="en-US" sz="2100" b="1" baseline="0" dirty="0">
                <a:latin typeface="Courier New" pitchFamily="49" charset="0"/>
                <a:cs typeface="Courier New" pitchFamily="49" charset="0"/>
              </a:rPr>
              <a:t>c.src=e;</a:t>
            </a:r>
          </a:p>
          <a:p>
            <a:pPr>
              <a:defRPr/>
            </a:pPr>
            <a:r>
              <a:rPr lang="en-US" sz="2100" b="1" baseline="0" dirty="0" err="1">
                <a:latin typeface="Courier New" pitchFamily="49" charset="0"/>
                <a:cs typeface="Courier New" pitchFamily="49" charset="0"/>
              </a:rPr>
              <a:t>p.appendChild</a:t>
            </a:r>
            <a:r>
              <a:rPr lang="en-US" sz="2100" b="1" baseline="0" dirty="0">
                <a:latin typeface="Courier New" pitchFamily="49" charset="0"/>
                <a:cs typeface="Courier New" pitchFamily="49" charset="0"/>
              </a:rPr>
              <a:t>(c)</a:t>
            </a:r>
          </a:p>
        </p:txBody>
      </p:sp>
      <p:sp>
        <p:nvSpPr>
          <p:cNvPr id="1024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0" dirty="0" smtClean="0">
                <a:latin typeface="Arial Black" pitchFamily="34" charset="0"/>
              </a:rPr>
              <a:t>MSN.com: parallel scripts</a:t>
            </a:r>
            <a:endParaRPr lang="en-US" sz="4800" b="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69660"/>
          </a:xfrm>
        </p:spPr>
        <p:txBody>
          <a:bodyPr lIns="0" rIns="0">
            <a:spAutoFit/>
          </a:bodyPr>
          <a:lstStyle/>
          <a:p>
            <a:pPr eaLnBrk="1" hangingPunct="1"/>
            <a:r>
              <a:rPr lang="en-US" sz="4800" b="0" dirty="0" smtClean="0">
                <a:latin typeface="Arial Black" pitchFamily="34" charset="0"/>
              </a:rPr>
              <a:t>Loading Scripts Without Blocking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654175"/>
            <a:ext cx="80010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defRPr/>
            </a:pPr>
            <a:r>
              <a:rPr lang="en-US" sz="3600" kern="0" baseline="0" dirty="0">
                <a:solidFill>
                  <a:schemeClr val="accent3"/>
                </a:solidFill>
                <a:latin typeface="Arial Black" pitchFamily="34" charset="0"/>
              </a:rPr>
              <a:t>XHR </a:t>
            </a:r>
            <a:r>
              <a:rPr lang="en-US" sz="3600" kern="0" baseline="0" dirty="0" err="1">
                <a:solidFill>
                  <a:schemeClr val="accent3"/>
                </a:solidFill>
                <a:latin typeface="Arial Black" pitchFamily="34" charset="0"/>
              </a:rPr>
              <a:t>Eval</a:t>
            </a:r>
            <a:endParaRPr lang="en-US" sz="3600" kern="0" baseline="0" dirty="0">
              <a:solidFill>
                <a:schemeClr val="accent3"/>
              </a:solidFill>
              <a:latin typeface="Arial Black" pitchFamily="34" charset="0"/>
            </a:endParaRPr>
          </a:p>
          <a:p>
            <a:pPr marL="342900" indent="-342900" eaLnBrk="1" hangingPunct="1">
              <a:spcBef>
                <a:spcPts val="1800"/>
              </a:spcBef>
              <a:defRPr/>
            </a:pPr>
            <a:r>
              <a:rPr lang="en-AU" sz="3600" kern="0" baseline="0" dirty="0">
                <a:solidFill>
                  <a:schemeClr val="accent3"/>
                </a:solidFill>
                <a:latin typeface="Arial Black" pitchFamily="34" charset="0"/>
              </a:rPr>
              <a:t>XHR Injection</a:t>
            </a:r>
          </a:p>
          <a:p>
            <a:pPr marL="342900" indent="-342900" eaLnBrk="1" hangingPunct="1">
              <a:spcBef>
                <a:spcPts val="1800"/>
              </a:spcBef>
              <a:defRPr/>
            </a:pPr>
            <a:r>
              <a:rPr lang="en-AU" sz="3600" kern="0" baseline="0" dirty="0">
                <a:solidFill>
                  <a:schemeClr val="accent3"/>
                </a:solidFill>
                <a:latin typeface="Arial Black" pitchFamily="34" charset="0"/>
              </a:rPr>
              <a:t>Script in Iframe</a:t>
            </a:r>
          </a:p>
          <a:p>
            <a:pPr marL="342900" indent="-342900" eaLnBrk="1" hangingPunct="1">
              <a:spcBef>
                <a:spcPts val="1800"/>
              </a:spcBef>
              <a:defRPr/>
            </a:pPr>
            <a:r>
              <a:rPr lang="en-AU" sz="3600" kern="0" baseline="0" dirty="0">
                <a:solidFill>
                  <a:schemeClr val="accent3"/>
                </a:solidFill>
                <a:latin typeface="Arial Black" pitchFamily="34" charset="0"/>
              </a:rPr>
              <a:t>Script DOM Element</a:t>
            </a:r>
          </a:p>
          <a:p>
            <a:pPr marL="342900" indent="-342900" eaLnBrk="1" hangingPunct="1">
              <a:spcBef>
                <a:spcPts val="1800"/>
              </a:spcBef>
              <a:defRPr/>
            </a:pPr>
            <a:r>
              <a:rPr lang="en-AU" sz="3600" kern="0" baseline="0" dirty="0">
                <a:solidFill>
                  <a:schemeClr val="accent3"/>
                </a:solidFill>
                <a:latin typeface="Arial Black" pitchFamily="34" charset="0"/>
              </a:rPr>
              <a:t>Script Defer</a:t>
            </a:r>
          </a:p>
          <a:p>
            <a:pPr marL="342900" indent="-342900" eaLnBrk="1" hangingPunct="1">
              <a:spcBef>
                <a:spcPts val="1800"/>
              </a:spcBef>
              <a:defRPr/>
            </a:pPr>
            <a:r>
              <a:rPr lang="en-AU" sz="3600" b="1" kern="0" baseline="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AU" sz="3600" kern="0" baseline="0" dirty="0">
                <a:solidFill>
                  <a:schemeClr val="accent3"/>
                </a:solidFill>
                <a:latin typeface="Arial Black" pitchFamily="34" charset="0"/>
              </a:rPr>
              <a:t> Script Tag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276725" cy="2019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bg1">
                <a:lumMod val="65000"/>
                <a:alpha val="70000"/>
              </a:schemeClr>
            </a:outerShdw>
            <a:softEdge rad="3175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"/>
            <a:ext cx="314325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828800"/>
            <a:ext cx="3132138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29050"/>
            <a:ext cx="5381625" cy="211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981700"/>
            <a:ext cx="8420100" cy="72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5" name="Picture 14" descr="yahoo_logo_us_06150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152400"/>
            <a:ext cx="1924050" cy="47625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"/>
          </a:effectLst>
        </p:spPr>
      </p:pic>
      <p:pic>
        <p:nvPicPr>
          <p:cNvPr id="16" name="Picture 15" descr="google-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228600"/>
            <a:ext cx="1828800" cy="72887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3286125"/>
            <a:ext cx="2209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" y="318135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0" dirty="0" smtClean="0">
                <a:latin typeface="Arial Black" pitchFamily="34" charset="0"/>
              </a:rPr>
              <a:t>XHR </a:t>
            </a:r>
            <a:r>
              <a:rPr lang="en-US" sz="4800" b="0" dirty="0" err="1" smtClean="0">
                <a:latin typeface="Arial Black" pitchFamily="34" charset="0"/>
              </a:rPr>
              <a:t>Eval</a:t>
            </a:r>
            <a:endParaRPr lang="en-US" sz="4800" b="0" dirty="0" smtClean="0"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4800600"/>
            <a:ext cx="85344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30000"/>
              </a:spcBef>
              <a:defRPr/>
            </a:pPr>
            <a:r>
              <a:rPr lang="en-AU" sz="3200" kern="0" baseline="0" dirty="0">
                <a:solidFill>
                  <a:schemeClr val="accent3"/>
                </a:solidFill>
                <a:latin typeface="Arial Black" pitchFamily="34" charset="0"/>
              </a:rPr>
              <a:t>script </a:t>
            </a:r>
            <a:r>
              <a:rPr lang="en-AU" sz="3200" kern="0" baseline="0" dirty="0" smtClean="0">
                <a:solidFill>
                  <a:schemeClr val="accent3"/>
                </a:solidFill>
                <a:latin typeface="Arial Black" pitchFamily="34" charset="0"/>
              </a:rPr>
              <a:t>&amp; page must be same domain</a:t>
            </a:r>
            <a:endParaRPr lang="en-AU" sz="3200" kern="0" baseline="0" dirty="0">
              <a:solidFill>
                <a:schemeClr val="accent3"/>
              </a:solidFill>
              <a:latin typeface="Arial Black" pitchFamily="34" charset="0"/>
            </a:endParaRPr>
          </a:p>
          <a:p>
            <a:pPr marL="342900" indent="-342900" eaLnBrk="1" hangingPunct="1">
              <a:spcBef>
                <a:spcPct val="30000"/>
              </a:spcBef>
              <a:defRPr/>
            </a:pPr>
            <a:r>
              <a:rPr lang="en-AU" sz="3200" kern="0" baseline="0" dirty="0" smtClean="0">
                <a:solidFill>
                  <a:schemeClr val="accent3"/>
                </a:solidFill>
                <a:latin typeface="Arial Black" pitchFamily="34" charset="0"/>
              </a:rPr>
              <a:t>massage script?</a:t>
            </a:r>
            <a:endParaRPr lang="en-US" sz="3200" kern="0" baseline="0" dirty="0"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8229600" cy="30480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xhrObj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getXHRObject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xhrObj.onreadystatechange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function() { 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  if ( </a:t>
            </a: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xhrObj.readyState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!= 4 ) return;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0" baseline="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0" baseline="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xhrObj.responseText</a:t>
            </a: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};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xhrObj.open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('GET', 'A.js', true);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xhrObj.send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('');</a:t>
            </a:r>
            <a:endParaRPr lang="en-US" sz="3200" kern="0" baseline="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0" dirty="0" smtClean="0">
                <a:latin typeface="Arial Black" pitchFamily="34" charset="0"/>
              </a:rPr>
              <a:t>XHR Injection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8229600" cy="41148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xhrObj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getXHRObject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xhrObj.onreadystatechange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function() { 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  if ( </a:t>
            </a: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xhrObj.readyState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!= 4 ) return;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0" baseline="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se=</a:t>
            </a:r>
            <a:r>
              <a:rPr lang="en-US" b="1" kern="0" baseline="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document.createElement</a:t>
            </a: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('script');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document.getElementsByTagName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('head')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      [0].</a:t>
            </a: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appendChild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(se);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0" baseline="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se.text</a:t>
            </a: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0" baseline="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xhrObj.responseText</a:t>
            </a: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 };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xhrObj.open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('GET', 'A.js', true);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xhrObj.send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('');</a:t>
            </a:r>
            <a:endParaRPr lang="en-US" sz="3200" kern="0" baseline="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5562600"/>
            <a:ext cx="8307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sz="3200" kern="0" baseline="0" dirty="0">
                <a:solidFill>
                  <a:schemeClr val="accent3"/>
                </a:solidFill>
                <a:latin typeface="+mn-lt"/>
              </a:rPr>
              <a:t>script must have same domain as main page</a:t>
            </a:r>
            <a:endParaRPr lang="en-US" sz="3200" kern="0" baseline="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800" b="0" dirty="0" smtClean="0">
                <a:latin typeface="Arial Black" pitchFamily="34" charset="0"/>
              </a:rPr>
              <a:t>Script in Iframe</a:t>
            </a:r>
            <a:endParaRPr lang="en-US" sz="4800" b="0" dirty="0" smtClean="0"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8229600" cy="91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&lt;iframe </a:t>
            </a: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src='A.html' 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width=0 height=0 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frameborder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=0 id=frame1&gt;&lt;/iframe&gt;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616200"/>
            <a:ext cx="84788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sz="3200" kern="0" baseline="0" dirty="0">
                <a:solidFill>
                  <a:schemeClr val="accent3"/>
                </a:solidFill>
                <a:latin typeface="+mn-lt"/>
              </a:rPr>
              <a:t>iframe must have same domain as main page</a:t>
            </a:r>
          </a:p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200" kern="0" baseline="0" dirty="0">
                <a:solidFill>
                  <a:schemeClr val="accent3"/>
                </a:solidFill>
                <a:latin typeface="+mn-lt"/>
              </a:rPr>
              <a:t>must refactor script:</a:t>
            </a:r>
          </a:p>
          <a:p>
            <a:pPr marL="800100" lvl="1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// access iframe from main page</a:t>
            </a:r>
          </a:p>
          <a:p>
            <a:pPr marL="800100" lvl="1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window.frames</a:t>
            </a:r>
            <a:r>
              <a:rPr lang="en-US" kern="0" baseline="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[0].</a:t>
            </a:r>
            <a:r>
              <a:rPr lang="en-US" kern="0" baseline="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createNewDiv</a:t>
            </a:r>
            <a:r>
              <a:rPr lang="en-US" kern="0" baseline="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800100" lvl="1" indent="-342900" eaLnBrk="1" hangingPunct="1">
              <a:spcBef>
                <a:spcPts val="0"/>
              </a:spcBef>
              <a:defRPr/>
            </a:pPr>
            <a:endParaRPr lang="en-AU" kern="0" baseline="0" dirty="0">
              <a:solidFill>
                <a:schemeClr val="accent3"/>
              </a:solidFill>
              <a:latin typeface="Courier New" pitchFamily="49" charset="0"/>
              <a:cs typeface="Courier New" pitchFamily="49" charset="0"/>
            </a:endParaRPr>
          </a:p>
          <a:p>
            <a:pPr marL="800100" lvl="1" indent="-342900" eaLnBrk="1" hangingPunct="1">
              <a:spcBef>
                <a:spcPts val="0"/>
              </a:spcBef>
              <a:defRPr/>
            </a:pPr>
            <a:r>
              <a:rPr lang="en-AU" kern="0" baseline="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// access main page from iframe</a:t>
            </a:r>
            <a:endParaRPr lang="en-US" kern="0" baseline="0" dirty="0">
              <a:solidFill>
                <a:schemeClr val="accent3"/>
              </a:solidFill>
              <a:latin typeface="Courier New" pitchFamily="49" charset="0"/>
              <a:cs typeface="Courier New" pitchFamily="49" charset="0"/>
            </a:endParaRPr>
          </a:p>
          <a:p>
            <a:pPr marL="800100" lvl="1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parent.document.createElement</a:t>
            </a:r>
            <a:r>
              <a:rPr lang="en-US" kern="0" baseline="0" dirty="0">
                <a:solidFill>
                  <a:schemeClr val="accent3"/>
                </a:solidFill>
                <a:latin typeface="Courier New" pitchFamily="49" charset="0"/>
                <a:cs typeface="Courier New" pitchFamily="49" charset="0"/>
              </a:rPr>
              <a:t>('div');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800" b="0" dirty="0" smtClean="0">
                <a:latin typeface="Arial Black" pitchFamily="34" charset="0"/>
              </a:rPr>
              <a:t>Script DOM Element</a:t>
            </a:r>
            <a:endParaRPr lang="en-US" sz="4800" b="0" dirty="0" smtClean="0"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7926388" cy="1570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b="1" kern="0" baseline="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se = </a:t>
            </a:r>
            <a:r>
              <a:rPr lang="en-US" b="1" kern="0" baseline="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document.createElement</a:t>
            </a: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('script');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se.src = 'http://anydomain.com/A.js';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document.getElementsByTagName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('head')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[0].</a:t>
            </a: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appendChild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(se);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3581400"/>
            <a:ext cx="847883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sz="3400" kern="0" baseline="0" dirty="0">
                <a:solidFill>
                  <a:schemeClr val="accent3"/>
                </a:solidFill>
                <a:latin typeface="Arial Black" pitchFamily="34" charset="0"/>
              </a:rPr>
              <a:t>script </a:t>
            </a:r>
            <a:r>
              <a:rPr lang="en-AU" sz="3400" kern="0" baseline="0" dirty="0" smtClean="0">
                <a:solidFill>
                  <a:schemeClr val="accent3"/>
                </a:solidFill>
                <a:latin typeface="Arial Black" pitchFamily="34" charset="0"/>
              </a:rPr>
              <a:t>&amp; page </a:t>
            </a:r>
            <a:r>
              <a:rPr lang="en-AU" sz="3400" kern="0" baseline="0" dirty="0">
                <a:solidFill>
                  <a:schemeClr val="accent3"/>
                </a:solidFill>
                <a:latin typeface="Arial Black" pitchFamily="34" charset="0"/>
              </a:rPr>
              <a:t>domains can differ</a:t>
            </a:r>
          </a:p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400" kern="0" baseline="0" dirty="0">
                <a:solidFill>
                  <a:schemeClr val="accent3"/>
                </a:solidFill>
                <a:latin typeface="Arial Black" pitchFamily="34" charset="0"/>
                <a:cs typeface="Courier New" pitchFamily="49" charset="0"/>
              </a:rPr>
              <a:t>no need to </a:t>
            </a:r>
            <a:r>
              <a:rPr lang="en-AU" sz="3400" kern="0" baseline="0" dirty="0" smtClean="0">
                <a:solidFill>
                  <a:schemeClr val="accent3"/>
                </a:solidFill>
                <a:latin typeface="Arial Black" pitchFamily="34" charset="0"/>
                <a:cs typeface="Courier New" pitchFamily="49" charset="0"/>
              </a:rPr>
              <a:t>massage JavaScript</a:t>
            </a:r>
          </a:p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400" kern="0" baseline="0" dirty="0" smtClean="0">
                <a:solidFill>
                  <a:schemeClr val="accent3"/>
                </a:solidFill>
                <a:latin typeface="Arial Black" pitchFamily="34" charset="0"/>
                <a:cs typeface="Courier New" pitchFamily="49" charset="0"/>
              </a:rPr>
              <a:t>may not preserve execution order</a:t>
            </a:r>
            <a:endParaRPr lang="en-US" sz="3400" kern="0" baseline="0" dirty="0">
              <a:solidFill>
                <a:schemeClr val="accent3"/>
              </a:solidFill>
              <a:latin typeface="Arial Black" pitchFamily="34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800" b="0" dirty="0" smtClean="0">
                <a:latin typeface="Arial Black" pitchFamily="34" charset="0"/>
              </a:rPr>
              <a:t>GMail Mobile</a:t>
            </a:r>
            <a:endParaRPr lang="en-US" sz="4800" b="0" dirty="0" smtClean="0"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5899372" cy="1938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b="1" kern="0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&lt;script type="text/</a:t>
            </a:r>
            <a:r>
              <a:rPr lang="en-US" b="1" kern="0" baseline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b="1" kern="0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b="1" kern="0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/*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b="1" kern="0" baseline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AU" b="1" kern="0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... 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b="1" kern="0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*/</a:t>
            </a:r>
            <a:endParaRPr lang="en-US" b="1" kern="0" baseline="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b="1" kern="0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&lt;/script&gt;</a:t>
            </a:r>
            <a:endParaRPr lang="en-US" kern="0" baseline="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3429000"/>
            <a:ext cx="8478838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get script DOM element's text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remove comments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AU" sz="3600" kern="0" baseline="0" dirty="0" err="1" smtClean="0">
                <a:solidFill>
                  <a:schemeClr val="accent3"/>
                </a:solidFill>
                <a:latin typeface="Arial Black" pitchFamily="34" charset="0"/>
              </a:rPr>
              <a:t>eval</a:t>
            </a: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() when invoked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inline or iframe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awesome for </a:t>
            </a:r>
            <a:r>
              <a:rPr lang="en-AU" sz="3600" kern="0" baseline="0" dirty="0" err="1" smtClean="0">
                <a:solidFill>
                  <a:schemeClr val="accent3"/>
                </a:solidFill>
                <a:latin typeface="Arial Black" pitchFamily="34" charset="0"/>
              </a:rPr>
              <a:t>prefetching</a:t>
            </a: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 JS that </a:t>
            </a:r>
            <a:r>
              <a:rPr lang="en-AU" sz="3600" i="1" kern="0" baseline="0" dirty="0" smtClean="0">
                <a:solidFill>
                  <a:schemeClr val="accent3"/>
                </a:solidFill>
                <a:latin typeface="Arial Black" pitchFamily="34" charset="0"/>
              </a:rPr>
              <a:t>might (not) </a:t>
            </a: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be needed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33401"/>
            <a:ext cx="5033594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4800" b="0" smtClean="0">
                <a:latin typeface="Arial Black" pitchFamily="34" charset="0"/>
              </a:rPr>
              <a:t>SproutCore</a:t>
            </a:r>
            <a:endParaRPr lang="en-US" sz="4800" b="0" dirty="0" smtClean="0"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3871573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b="1" kern="0" baseline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AU" b="1" kern="0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module1 = "...";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b="1" kern="0" baseline="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AU" b="1" kern="0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module2 = "...";</a:t>
            </a:r>
            <a:endParaRPr lang="en-US" kern="0" baseline="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4011811"/>
            <a:ext cx="847883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600" kern="0" baseline="0" dirty="0" err="1" smtClean="0">
                <a:solidFill>
                  <a:schemeClr val="accent3"/>
                </a:solidFill>
                <a:latin typeface="Arial Black" pitchFamily="34" charset="0"/>
              </a:rPr>
              <a:t>eval</a:t>
            </a: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() modules as needed</a:t>
            </a:r>
          </a:p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2</a:t>
            </a:r>
            <a:r>
              <a:rPr lang="en-AU" sz="3600" kern="0" baseline="30000" dirty="0" smtClean="0">
                <a:solidFill>
                  <a:schemeClr val="accent3"/>
                </a:solidFill>
                <a:latin typeface="Arial Black" pitchFamily="34" charset="0"/>
              </a:rPr>
              <a:t>nd</a:t>
            </a: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 fastest downloading</a:t>
            </a:r>
          </a:p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2</a:t>
            </a:r>
            <a:r>
              <a:rPr lang="en-AU" sz="3600" kern="0" baseline="30000" dirty="0" smtClean="0">
                <a:solidFill>
                  <a:schemeClr val="accent3"/>
                </a:solidFill>
                <a:latin typeface="Arial Black" pitchFamily="34" charset="0"/>
              </a:rPr>
              <a:t>nd</a:t>
            </a: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 fastest loading symbols</a:t>
            </a:r>
          </a:p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600" kern="0" baseline="0" dirty="0" smtClean="0">
                <a:solidFill>
                  <a:schemeClr val="accent3"/>
                </a:solidFill>
                <a:latin typeface="Arial Black" pitchFamily="34" charset="0"/>
              </a:rPr>
              <a:t>best alternative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7848600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&lt;script </a:t>
            </a:r>
            <a:r>
              <a:rPr lang="en-US" b="1" kern="0" baseline="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defer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 src='A.js'&gt;&lt;/script&gt;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590800"/>
            <a:ext cx="84788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sz="3200" kern="0" baseline="0" dirty="0">
                <a:solidFill>
                  <a:schemeClr val="bg1"/>
                </a:solidFill>
                <a:latin typeface="+mn-lt"/>
              </a:rPr>
              <a:t>supported in IE and FF 3.1+</a:t>
            </a:r>
          </a:p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200" kern="0" baseline="0" dirty="0">
                <a:solidFill>
                  <a:schemeClr val="bg1"/>
                </a:solidFill>
                <a:latin typeface="+mn-lt"/>
              </a:rPr>
              <a:t>script and main page domains can differ</a:t>
            </a:r>
          </a:p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200" kern="0" baseline="0" dirty="0">
                <a:solidFill>
                  <a:schemeClr val="bg1"/>
                </a:solidFill>
                <a:latin typeface="+mn-lt"/>
                <a:cs typeface="Courier New" pitchFamily="49" charset="0"/>
              </a:rPr>
              <a:t>no need to refactor JavaScript</a:t>
            </a:r>
            <a:endParaRPr lang="en-US" kern="0" baseline="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38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0" dirty="0" smtClean="0">
                <a:latin typeface="Arial Black" pitchFamily="34" charset="0"/>
              </a:rPr>
              <a:t>Script Defer</a:t>
            </a:r>
            <a:endParaRPr lang="en-US" sz="4800" b="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8382000" cy="1200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US" b="1" kern="0" baseline="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("&lt;script type='text/</a:t>
            </a:r>
            <a:r>
              <a:rPr lang="en-US" kern="0" baseline="0" dirty="0" err="1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kern="0" baseline="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' src='A.js'&gt; &lt;\/script&gt;");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887663"/>
            <a:ext cx="84788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ts val="0"/>
              </a:spcBef>
              <a:defRPr/>
            </a:pPr>
            <a:r>
              <a:rPr lang="en-AU" sz="3200" kern="0" baseline="0" dirty="0">
                <a:solidFill>
                  <a:schemeClr val="bg1"/>
                </a:solidFill>
                <a:latin typeface="+mn-lt"/>
              </a:rPr>
              <a:t>parallelization only works in IE</a:t>
            </a:r>
          </a:p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200" kern="0" baseline="0" dirty="0">
                <a:solidFill>
                  <a:schemeClr val="bg1"/>
                </a:solidFill>
                <a:latin typeface="+mn-lt"/>
              </a:rPr>
              <a:t>parallel downloads for scripts, nothing else</a:t>
            </a:r>
          </a:p>
          <a:p>
            <a:pPr marL="342900" indent="-342900" eaLnBrk="1" hangingPunct="1">
              <a:spcBef>
                <a:spcPts val="1200"/>
              </a:spcBef>
              <a:defRPr/>
            </a:pPr>
            <a:r>
              <a:rPr lang="en-AU" sz="3200" kern="0" baseline="0" dirty="0">
                <a:solidFill>
                  <a:schemeClr val="bg1"/>
                </a:solidFill>
                <a:latin typeface="+mn-lt"/>
              </a:rPr>
              <a:t>all </a:t>
            </a:r>
            <a:r>
              <a:rPr lang="en-AU" sz="3200" kern="0" baseline="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AU" sz="3200" kern="0" baseline="0" dirty="0" err="1">
                <a:solidFill>
                  <a:schemeClr val="bg1"/>
                </a:solidFill>
                <a:latin typeface="+mn-lt"/>
              </a:rPr>
              <a:t>s</a:t>
            </a:r>
            <a:r>
              <a:rPr lang="en-AU" sz="3200" kern="0" baseline="0" dirty="0">
                <a:solidFill>
                  <a:schemeClr val="bg1"/>
                </a:solidFill>
                <a:latin typeface="+mn-lt"/>
              </a:rPr>
              <a:t> must be in same script block</a:t>
            </a:r>
          </a:p>
        </p:txBody>
      </p:sp>
      <p:sp>
        <p:nvSpPr>
          <p:cNvPr id="1741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dirty="0" err="1" smtClean="0">
                <a:latin typeface="Courier New" pitchFamily="49" charset="0"/>
                <a:cs typeface="Courier New" pitchFamily="49" charset="0"/>
              </a:rPr>
              <a:t>document.write</a:t>
            </a:r>
            <a:r>
              <a:rPr lang="en-AU" sz="4800" dirty="0" smtClean="0"/>
              <a:t> </a:t>
            </a:r>
            <a:r>
              <a:rPr lang="en-AU" sz="4800" b="0" dirty="0" smtClean="0">
                <a:latin typeface="Arial Black" pitchFamily="34" charset="0"/>
              </a:rPr>
              <a:t>Script Tag</a:t>
            </a:r>
            <a:endParaRPr lang="en-US" sz="4800" b="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busy-indicators-blank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066800"/>
            <a:ext cx="6600825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1165225" y="6099175"/>
            <a:ext cx="2373313" cy="401638"/>
          </a:xfrm>
          <a:custGeom>
            <a:avLst/>
            <a:gdLst>
              <a:gd name="T0" fmla="*/ 1278559 w 2373854"/>
              <a:gd name="T1" fmla="*/ 53878 h 401619"/>
              <a:gd name="T2" fmla="*/ 349016 w 2373854"/>
              <a:gd name="T3" fmla="*/ 86181 h 401619"/>
              <a:gd name="T4" fmla="*/ 17809 w 2373854"/>
              <a:gd name="T5" fmla="*/ 226240 h 401619"/>
              <a:gd name="T6" fmla="*/ 242181 w 2373854"/>
              <a:gd name="T7" fmla="*/ 366270 h 401619"/>
              <a:gd name="T8" fmla="*/ 1118296 w 2373854"/>
              <a:gd name="T9" fmla="*/ 398603 h 401619"/>
              <a:gd name="T10" fmla="*/ 2186714 w 2373854"/>
              <a:gd name="T11" fmla="*/ 344725 h 401619"/>
              <a:gd name="T12" fmla="*/ 2143975 w 2373854"/>
              <a:gd name="T13" fmla="*/ 107726 h 401619"/>
              <a:gd name="T14" fmla="*/ 1086241 w 2373854"/>
              <a:gd name="T15" fmla="*/ 0 h 4016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3854"/>
              <a:gd name="T25" fmla="*/ 0 h 401619"/>
              <a:gd name="T26" fmla="*/ 2373854 w 2373854"/>
              <a:gd name="T27" fmla="*/ 401619 h 4016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3854" h="401619">
                <a:moveTo>
                  <a:pt x="1287332" y="53788"/>
                </a:moveTo>
                <a:cubicBezTo>
                  <a:pt x="925157" y="55581"/>
                  <a:pt x="562983" y="57374"/>
                  <a:pt x="351416" y="86061"/>
                </a:cubicBezTo>
                <a:cubicBezTo>
                  <a:pt x="139849" y="114748"/>
                  <a:pt x="35858" y="179293"/>
                  <a:pt x="17929" y="225910"/>
                </a:cubicBezTo>
                <a:cubicBezTo>
                  <a:pt x="0" y="272527"/>
                  <a:pt x="59167" y="337073"/>
                  <a:pt x="243840" y="365760"/>
                </a:cubicBezTo>
                <a:cubicBezTo>
                  <a:pt x="428513" y="394447"/>
                  <a:pt x="799652" y="401619"/>
                  <a:pt x="1125967" y="398033"/>
                </a:cubicBezTo>
                <a:cubicBezTo>
                  <a:pt x="1452282" y="394447"/>
                  <a:pt x="2029610" y="392654"/>
                  <a:pt x="2201732" y="344245"/>
                </a:cubicBezTo>
                <a:cubicBezTo>
                  <a:pt x="2373854" y="295836"/>
                  <a:pt x="2343374" y="164950"/>
                  <a:pt x="2158701" y="107576"/>
                </a:cubicBezTo>
                <a:cubicBezTo>
                  <a:pt x="1974028" y="50202"/>
                  <a:pt x="1533861" y="25101"/>
                  <a:pt x="1093694" y="0"/>
                </a:cubicBezTo>
              </a:path>
            </a:pathLst>
          </a:cu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 noChangeArrowheads="1"/>
          </p:cNvSpPr>
          <p:nvPr/>
        </p:nvSpPr>
        <p:spPr bwMode="auto">
          <a:xfrm>
            <a:off x="3536950" y="6164263"/>
            <a:ext cx="1063625" cy="361950"/>
          </a:xfrm>
          <a:custGeom>
            <a:avLst/>
            <a:gdLst>
              <a:gd name="T0" fmla="*/ 589501 w 1063214"/>
              <a:gd name="T1" fmla="*/ 0 h 362174"/>
              <a:gd name="T2" fmla="*/ 175943 w 1063214"/>
              <a:gd name="T3" fmla="*/ 52798 h 362174"/>
              <a:gd name="T4" fmla="*/ 121532 w 1063214"/>
              <a:gd name="T5" fmla="*/ 316795 h 362174"/>
              <a:gd name="T6" fmla="*/ 905106 w 1063214"/>
              <a:gd name="T7" fmla="*/ 285114 h 362174"/>
              <a:gd name="T8" fmla="*/ 992170 w 1063214"/>
              <a:gd name="T9" fmla="*/ 105599 h 362174"/>
              <a:gd name="T10" fmla="*/ 404488 w 1063214"/>
              <a:gd name="T11" fmla="*/ 0 h 362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63214"/>
              <a:gd name="T19" fmla="*/ 0 h 362174"/>
              <a:gd name="T20" fmla="*/ 1063214 w 1063214"/>
              <a:gd name="T21" fmla="*/ 362174 h 3621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63214" h="362174">
                <a:moveTo>
                  <a:pt x="582706" y="0"/>
                </a:moveTo>
                <a:cubicBezTo>
                  <a:pt x="416859" y="0"/>
                  <a:pt x="251012" y="0"/>
                  <a:pt x="173915" y="53788"/>
                </a:cubicBezTo>
                <a:cubicBezTo>
                  <a:pt x="96819" y="107576"/>
                  <a:pt x="0" y="283284"/>
                  <a:pt x="120127" y="322729"/>
                </a:cubicBezTo>
                <a:cubicBezTo>
                  <a:pt x="240254" y="362174"/>
                  <a:pt x="751243" y="326315"/>
                  <a:pt x="894678" y="290456"/>
                </a:cubicBezTo>
                <a:cubicBezTo>
                  <a:pt x="1038113" y="254597"/>
                  <a:pt x="1063214" y="155985"/>
                  <a:pt x="980739" y="107576"/>
                </a:cubicBezTo>
                <a:cubicBezTo>
                  <a:pt x="898264" y="59167"/>
                  <a:pt x="649045" y="29583"/>
                  <a:pt x="399826" y="0"/>
                </a:cubicBezTo>
              </a:path>
            </a:pathLst>
          </a:cu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1844675" y="1774825"/>
            <a:ext cx="258763" cy="292100"/>
          </a:xfrm>
          <a:custGeom>
            <a:avLst/>
            <a:gdLst>
              <a:gd name="T0" fmla="*/ 224358 w 258184"/>
              <a:gd name="T1" fmla="*/ 52970 h 292250"/>
              <a:gd name="T2" fmla="*/ 132310 w 258184"/>
              <a:gd name="T3" fmla="*/ 0 h 292250"/>
              <a:gd name="T4" fmla="*/ 17258 w 258184"/>
              <a:gd name="T5" fmla="*/ 52970 h 292250"/>
              <a:gd name="T6" fmla="*/ 28764 w 258184"/>
              <a:gd name="T7" fmla="*/ 211866 h 292250"/>
              <a:gd name="T8" fmla="*/ 155324 w 258184"/>
              <a:gd name="T9" fmla="*/ 275424 h 292250"/>
              <a:gd name="T10" fmla="*/ 258872 w 258184"/>
              <a:gd name="T11" fmla="*/ 137711 h 292250"/>
              <a:gd name="T12" fmla="*/ 258872 w 258184"/>
              <a:gd name="T13" fmla="*/ 10599 h 2922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8184"/>
              <a:gd name="T22" fmla="*/ 0 h 292250"/>
              <a:gd name="T23" fmla="*/ 258184 w 258184"/>
              <a:gd name="T24" fmla="*/ 292250 h 2922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8184" h="292250">
                <a:moveTo>
                  <a:pt x="209774" y="53788"/>
                </a:moveTo>
                <a:cubicBezTo>
                  <a:pt x="182879" y="26894"/>
                  <a:pt x="155985" y="0"/>
                  <a:pt x="123712" y="0"/>
                </a:cubicBezTo>
                <a:cubicBezTo>
                  <a:pt x="91439" y="0"/>
                  <a:pt x="32272" y="17929"/>
                  <a:pt x="16136" y="53788"/>
                </a:cubicBezTo>
                <a:cubicBezTo>
                  <a:pt x="0" y="89647"/>
                  <a:pt x="5379" y="177501"/>
                  <a:pt x="26894" y="215153"/>
                </a:cubicBezTo>
                <a:cubicBezTo>
                  <a:pt x="48409" y="252805"/>
                  <a:pt x="109369" y="292250"/>
                  <a:pt x="145228" y="279699"/>
                </a:cubicBezTo>
                <a:cubicBezTo>
                  <a:pt x="181087" y="267148"/>
                  <a:pt x="225910" y="184673"/>
                  <a:pt x="242047" y="139849"/>
                </a:cubicBezTo>
                <a:cubicBezTo>
                  <a:pt x="258184" y="95025"/>
                  <a:pt x="250115" y="52891"/>
                  <a:pt x="242047" y="10757"/>
                </a:cubicBezTo>
              </a:path>
            </a:pathLst>
          </a:cu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6677025" y="3270250"/>
            <a:ext cx="449263" cy="428625"/>
          </a:xfrm>
          <a:custGeom>
            <a:avLst/>
            <a:gdLst>
              <a:gd name="T0" fmla="*/ 156744 w 450028"/>
              <a:gd name="T1" fmla="*/ 21695 h 428513"/>
              <a:gd name="T2" fmla="*/ 3406 w 450028"/>
              <a:gd name="T3" fmla="*/ 195167 h 428513"/>
              <a:gd name="T4" fmla="*/ 177189 w 450028"/>
              <a:gd name="T5" fmla="*/ 422848 h 428513"/>
              <a:gd name="T6" fmla="*/ 402079 w 450028"/>
              <a:gd name="T7" fmla="*/ 249376 h 428513"/>
              <a:gd name="T8" fmla="*/ 330527 w 450028"/>
              <a:gd name="T9" fmla="*/ 65056 h 428513"/>
              <a:gd name="T10" fmla="*/ 156744 w 450028"/>
              <a:gd name="T11" fmla="*/ 21695 h 4285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0028"/>
              <a:gd name="T19" fmla="*/ 0 h 428513"/>
              <a:gd name="T20" fmla="*/ 450028 w 450028"/>
              <a:gd name="T21" fmla="*/ 428513 h 4285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0028" h="428513">
                <a:moveTo>
                  <a:pt x="164951" y="21515"/>
                </a:moveTo>
                <a:cubicBezTo>
                  <a:pt x="107577" y="43030"/>
                  <a:pt x="0" y="127298"/>
                  <a:pt x="3586" y="193637"/>
                </a:cubicBezTo>
                <a:cubicBezTo>
                  <a:pt x="7172" y="259976"/>
                  <a:pt x="116541" y="410583"/>
                  <a:pt x="186466" y="419548"/>
                </a:cubicBezTo>
                <a:cubicBezTo>
                  <a:pt x="256391" y="428513"/>
                  <a:pt x="396240" y="306593"/>
                  <a:pt x="423134" y="247426"/>
                </a:cubicBezTo>
                <a:cubicBezTo>
                  <a:pt x="450028" y="188259"/>
                  <a:pt x="392654" y="100405"/>
                  <a:pt x="347831" y="64546"/>
                </a:cubicBezTo>
                <a:cubicBezTo>
                  <a:pt x="303008" y="28687"/>
                  <a:pt x="222325" y="0"/>
                  <a:pt x="164951" y="21515"/>
                </a:cubicBezTo>
                <a:close/>
              </a:path>
            </a:pathLst>
          </a:custGeom>
          <a:noFill/>
          <a:ln w="190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0" dirty="0" smtClean="0">
                <a:latin typeface="Arial Black" pitchFamily="34" charset="0"/>
              </a:rPr>
              <a:t>browser busy indicators</a:t>
            </a:r>
            <a:endParaRPr lang="en-US" sz="4800" b="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4"/>
          <p:cNvGraphicFramePr>
            <a:graphicFrameLocks/>
          </p:cNvGraphicFramePr>
          <p:nvPr/>
        </p:nvGraphicFramePr>
        <p:xfrm>
          <a:off x="114304" y="1219200"/>
          <a:ext cx="8915399" cy="4480560"/>
        </p:xfrm>
        <a:graphic>
          <a:graphicData uri="http://schemas.openxmlformats.org/drawingml/2006/table">
            <a:tbl>
              <a:tblPr/>
              <a:tblGrid>
                <a:gridCol w="3015762"/>
                <a:gridCol w="888023"/>
                <a:gridCol w="1028700"/>
                <a:gridCol w="1019907"/>
                <a:gridCol w="1011116"/>
                <a:gridCol w="1011115"/>
                <a:gridCol w="940776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vert="vert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FC24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|| down-loads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FC24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FC24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domains can differ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FC24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FC24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existing scripts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FC24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FC24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browser busy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FC24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FC24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ensures order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FC24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FC24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size (bytes)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FC24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normal Script </a:t>
                      </a:r>
                      <a:r>
                        <a:rPr kumimoji="0" lang="en-A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Src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IE,FF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IE,FF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~50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XHR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Eval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IE,FF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~500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XHR Injection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IE,FF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~500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Script in Iframe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IE,FF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IE,FF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no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~50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Script DOM Element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IE,FF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~200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Script Defer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IE,FF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~50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document.write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 Script Tag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</a:t>
                      </a:r>
                      <a:r>
                        <a:rPr kumimoji="0" lang="en-A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*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yes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IE,FF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IE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Times" pitchFamily="18" charset="0"/>
                        </a:rPr>
                        <a:t>~100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6400800"/>
            <a:ext cx="84788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30000"/>
              </a:spcBef>
              <a:defRPr/>
            </a:pPr>
            <a:r>
              <a:rPr lang="en-AU" sz="1400" kern="0" baseline="30000" dirty="0">
                <a:solidFill>
                  <a:schemeClr val="bg1"/>
                </a:solidFill>
                <a:latin typeface="+mn-lt"/>
              </a:rPr>
              <a:t>*</a:t>
            </a:r>
            <a:r>
              <a:rPr lang="en-AU" sz="1400" kern="0" baseline="0" dirty="0">
                <a:solidFill>
                  <a:schemeClr val="bg1"/>
                </a:solidFill>
                <a:latin typeface="+mn-lt"/>
              </a:rPr>
              <a:t>Only other </a:t>
            </a:r>
            <a:r>
              <a:rPr lang="en-AU" sz="1400" kern="0" baseline="0" dirty="0" err="1">
                <a:solidFill>
                  <a:schemeClr val="bg1"/>
                </a:solidFill>
                <a:latin typeface="+mn-lt"/>
              </a:rPr>
              <a:t>document.write</a:t>
            </a:r>
            <a:r>
              <a:rPr lang="en-AU" sz="1400" kern="0" baseline="0" dirty="0">
                <a:solidFill>
                  <a:schemeClr val="bg1"/>
                </a:solidFill>
                <a:latin typeface="+mn-lt"/>
              </a:rPr>
              <a:t> scripts are downloaded in parallel (in the same script block).</a:t>
            </a:r>
            <a:endParaRPr lang="en-US" sz="1400" kern="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6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0" dirty="0" smtClean="0">
                <a:latin typeface="Arial Black" pitchFamily="34" charset="0"/>
              </a:rPr>
              <a:t>Load Scripts Without Blocking</a:t>
            </a:r>
            <a:endParaRPr lang="en-US" b="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2386013" y="294005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baseline="0">
                <a:solidFill>
                  <a:srgbClr val="9AFC24"/>
                </a:solidFill>
                <a:latin typeface="Trebuchet MS" pitchFamily="34" charset="0"/>
              </a:rPr>
              <a:t>17%</a:t>
            </a:r>
            <a:endParaRPr lang="en-US" sz="1800" baseline="0">
              <a:solidFill>
                <a:srgbClr val="9AFC24"/>
              </a:solidFill>
              <a:latin typeface="Trebuchet MS" pitchFamily="34" charset="0"/>
            </a:endParaRPr>
          </a:p>
        </p:txBody>
      </p:sp>
      <p:sp>
        <p:nvSpPr>
          <p:cNvPr id="26" name="Left Brace 25"/>
          <p:cNvSpPr/>
          <p:nvPr/>
        </p:nvSpPr>
        <p:spPr bwMode="auto">
          <a:xfrm>
            <a:off x="2586325" y="2949445"/>
            <a:ext cx="146304" cy="777240"/>
          </a:xfrm>
          <a:prstGeom prst="leftBrace">
            <a:avLst/>
          </a:prstGeom>
          <a:noFill/>
          <a:ln w="19050" cap="flat" cmpd="sng" algn="ctr">
            <a:solidFill>
              <a:srgbClr val="9AFC2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5024726" y="1335796"/>
            <a:ext cx="137160" cy="4023360"/>
          </a:xfrm>
          <a:prstGeom prst="leftBrace">
            <a:avLst/>
          </a:prstGeom>
          <a:noFill/>
          <a:ln w="19050" cap="flat" cmpd="sng" algn="ctr">
            <a:solidFill>
              <a:srgbClr val="9AFC2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FF9900"/>
              </a:solidFill>
              <a:latin typeface="Times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62488" y="2949575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baseline="0">
                <a:solidFill>
                  <a:srgbClr val="9AFC24"/>
                </a:solidFill>
                <a:latin typeface="Trebuchet MS" pitchFamily="34" charset="0"/>
              </a:rPr>
              <a:t>83%</a:t>
            </a:r>
            <a:endParaRPr lang="en-US" sz="1800" baseline="0">
              <a:solidFill>
                <a:srgbClr val="9AFC24"/>
              </a:solidFill>
              <a:latin typeface="Trebuchet MS" pitchFamily="34" charset="0"/>
            </a:endParaRP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2017713" y="3827463"/>
            <a:ext cx="51006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aseline="0">
                <a:solidFill>
                  <a:srgbClr val="9AFC24"/>
                </a:solidFill>
                <a:latin typeface="Trebuchet MS" pitchFamily="34" charset="0"/>
              </a:rPr>
              <a:t>iGoogle, primed cache</a:t>
            </a: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3406775"/>
            <a:ext cx="5076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dirty="0" smtClean="0">
                <a:latin typeface="Arial Black" pitchFamily="34" charset="0"/>
              </a:rPr>
              <a:t>the importance of frontend performance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2206625" y="1524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baseline="0">
                <a:solidFill>
                  <a:srgbClr val="9AFC24"/>
                </a:solidFill>
                <a:latin typeface="Trebuchet MS" pitchFamily="34" charset="0"/>
              </a:rPr>
              <a:t>9%</a:t>
            </a:r>
            <a:endParaRPr lang="en-US" sz="1800" baseline="0">
              <a:solidFill>
                <a:srgbClr val="9AFC24"/>
              </a:solidFill>
              <a:latin typeface="Trebuchet MS" pitchFamily="34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113" y="1992313"/>
            <a:ext cx="50768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5"/>
          <p:cNvSpPr/>
          <p:nvPr/>
        </p:nvSpPr>
        <p:spPr bwMode="auto">
          <a:xfrm>
            <a:off x="2398853" y="1712275"/>
            <a:ext cx="146304" cy="393192"/>
          </a:xfrm>
          <a:prstGeom prst="leftBrace">
            <a:avLst/>
          </a:prstGeom>
          <a:noFill/>
          <a:ln w="19050" cap="flat" cmpd="sng" algn="ctr">
            <a:solidFill>
              <a:srgbClr val="9AFC2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92D050"/>
              </a:solidFill>
              <a:latin typeface="Times" pitchFamily="18" charset="0"/>
            </a:endParaRPr>
          </a:p>
        </p:txBody>
      </p:sp>
      <p:sp>
        <p:nvSpPr>
          <p:cNvPr id="17" name="Left Brace 16"/>
          <p:cNvSpPr/>
          <p:nvPr/>
        </p:nvSpPr>
        <p:spPr bwMode="auto">
          <a:xfrm>
            <a:off x="4828289" y="-277904"/>
            <a:ext cx="137160" cy="4389120"/>
          </a:xfrm>
          <a:prstGeom prst="leftBrace">
            <a:avLst/>
          </a:prstGeom>
          <a:noFill/>
          <a:ln w="19050" cap="flat" cmpd="sng" algn="ctr">
            <a:solidFill>
              <a:srgbClr val="9AFC2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92D050"/>
              </a:solidFill>
              <a:latin typeface="Times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483100" y="15240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1800" baseline="0">
                <a:solidFill>
                  <a:srgbClr val="9AFC24"/>
                </a:solidFill>
                <a:latin typeface="Trebuchet MS" pitchFamily="34" charset="0"/>
              </a:rPr>
              <a:t>91%</a:t>
            </a:r>
            <a:endParaRPr lang="en-US" sz="1800" baseline="0">
              <a:solidFill>
                <a:srgbClr val="9AFC24"/>
              </a:solidFill>
              <a:latin typeface="Trebuchet MS" pitchFamily="34" charset="0"/>
            </a:endParaRP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017713" y="5791200"/>
            <a:ext cx="5100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aseline="0">
                <a:solidFill>
                  <a:srgbClr val="9AFC24"/>
                </a:solidFill>
                <a:latin typeface="Trebuchet MS" pitchFamily="34" charset="0"/>
              </a:rPr>
              <a:t>iGoogle, empty cache</a:t>
            </a:r>
          </a:p>
        </p:txBody>
      </p:sp>
      <p:sp>
        <p:nvSpPr>
          <p:cNvPr id="513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0" y="6243638"/>
            <a:ext cx="2667000" cy="461962"/>
          </a:xfrm>
        </p:spPr>
        <p:txBody>
          <a:bodyPr/>
          <a:lstStyle/>
          <a:p>
            <a:pPr marL="0" indent="0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266245" grpId="0"/>
      <p:bldP spid="266245" grpId="1"/>
      <p:bldP spid="18" grpId="0"/>
      <p:bldP spid="18" grpId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33400" y="1143000"/>
            <a:ext cx="8305800" cy="5410200"/>
            <a:chOff x="533400" y="1143000"/>
            <a:chExt cx="8305800" cy="5410200"/>
          </a:xfrm>
        </p:grpSpPr>
        <p:sp>
          <p:nvSpPr>
            <p:cNvPr id="20484" name="TextBox 3"/>
            <p:cNvSpPr txBox="1">
              <a:spLocks noChangeArrowheads="1"/>
            </p:cNvSpPr>
            <p:nvPr/>
          </p:nvSpPr>
          <p:spPr bwMode="auto">
            <a:xfrm>
              <a:off x="2667000" y="1143000"/>
              <a:ext cx="1447800" cy="10156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XHR Eval</a:t>
              </a: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XHR Injection</a:t>
              </a: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Script in iframe</a:t>
              </a: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Script DOM Element</a:t>
              </a: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Script Defer</a:t>
              </a:r>
              <a:endParaRPr lang="en-US" sz="1200" baseline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485" name="TextBox 5"/>
            <p:cNvSpPr txBox="1">
              <a:spLocks noChangeArrowheads="1"/>
            </p:cNvSpPr>
            <p:nvPr/>
          </p:nvSpPr>
          <p:spPr bwMode="auto">
            <a:xfrm>
              <a:off x="1371600" y="2819400"/>
              <a:ext cx="1447800" cy="4616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Script DOM Element</a:t>
              </a: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Script Defer</a:t>
              </a:r>
              <a:endParaRPr lang="en-US" sz="1200" baseline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486" name="TextBox 6"/>
            <p:cNvSpPr txBox="1">
              <a:spLocks noChangeArrowheads="1"/>
            </p:cNvSpPr>
            <p:nvPr/>
          </p:nvSpPr>
          <p:spPr bwMode="auto">
            <a:xfrm>
              <a:off x="533400" y="4034135"/>
              <a:ext cx="1524000" cy="2769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200" b="1" i="1" baseline="0">
                  <a:solidFill>
                    <a:schemeClr val="bg1"/>
                  </a:solidFill>
                  <a:latin typeface="Calibri" pitchFamily="34" charset="0"/>
                </a:rPr>
                <a:t>Script DOM Element</a:t>
              </a:r>
            </a:p>
          </p:txBody>
        </p:sp>
        <p:sp>
          <p:nvSpPr>
            <p:cNvPr id="20487" name="TextBox 7"/>
            <p:cNvSpPr txBox="1">
              <a:spLocks noChangeArrowheads="1"/>
            </p:cNvSpPr>
            <p:nvPr/>
          </p:nvSpPr>
          <p:spPr bwMode="auto">
            <a:xfrm>
              <a:off x="1676400" y="4415135"/>
              <a:ext cx="1752600" cy="4616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200" b="1" i="1" baseline="0">
                  <a:solidFill>
                    <a:schemeClr val="bg1"/>
                  </a:solidFill>
                  <a:latin typeface="Calibri" pitchFamily="34" charset="0"/>
                </a:rPr>
                <a:t>Script DOM Element (FF)</a:t>
              </a:r>
            </a:p>
            <a:p>
              <a:r>
                <a:rPr lang="en-AU" sz="1200" b="1" i="1" baseline="0">
                  <a:solidFill>
                    <a:schemeClr val="bg1"/>
                  </a:solidFill>
                  <a:latin typeface="Calibri" pitchFamily="34" charset="0"/>
                </a:rPr>
                <a:t>Script Defer (IE)</a:t>
              </a:r>
              <a:endParaRPr lang="en-US" sz="1200" b="1" i="1" baseline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488" name="TextBox 8"/>
            <p:cNvSpPr txBox="1">
              <a:spLocks noChangeArrowheads="1"/>
            </p:cNvSpPr>
            <p:nvPr/>
          </p:nvSpPr>
          <p:spPr bwMode="auto">
            <a:xfrm>
              <a:off x="3505200" y="3276600"/>
              <a:ext cx="1752600" cy="8309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XHR Eval</a:t>
              </a: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XHR Injection</a:t>
              </a: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Script in iframe</a:t>
              </a: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Script DOM Element (IE)</a:t>
              </a:r>
            </a:p>
          </p:txBody>
        </p:sp>
        <p:sp>
          <p:nvSpPr>
            <p:cNvPr id="20489" name="TextBox 9"/>
            <p:cNvSpPr txBox="1">
              <a:spLocks noChangeArrowheads="1"/>
            </p:cNvSpPr>
            <p:nvPr/>
          </p:nvSpPr>
          <p:spPr bwMode="auto">
            <a:xfrm>
              <a:off x="2514600" y="5906869"/>
              <a:ext cx="1752600" cy="646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200" b="1" i="1" baseline="0">
                  <a:solidFill>
                    <a:schemeClr val="bg1"/>
                  </a:solidFill>
                  <a:latin typeface="Calibri" pitchFamily="34" charset="0"/>
                </a:rPr>
                <a:t>XHR Injection</a:t>
              </a:r>
            </a:p>
            <a:p>
              <a:r>
                <a:rPr lang="en-AU" sz="1200" baseline="0">
                  <a:solidFill>
                    <a:srgbClr val="FFF7EB"/>
                  </a:solidFill>
                  <a:latin typeface="Calibri" pitchFamily="34" charset="0"/>
                </a:rPr>
                <a:t>XHR Eval</a:t>
              </a:r>
            </a:p>
            <a:p>
              <a:r>
                <a:rPr lang="en-AU" sz="1200" baseline="0">
                  <a:solidFill>
                    <a:srgbClr val="FFF7EB"/>
                  </a:solidFill>
                  <a:latin typeface="Calibri" pitchFamily="34" charset="0"/>
                </a:rPr>
                <a:t>Script DOM Element (IE)</a:t>
              </a:r>
            </a:p>
          </p:txBody>
        </p:sp>
        <p:sp>
          <p:nvSpPr>
            <p:cNvPr id="20490" name="TextBox 10"/>
            <p:cNvSpPr txBox="1">
              <a:spLocks noChangeArrowheads="1"/>
            </p:cNvSpPr>
            <p:nvPr/>
          </p:nvSpPr>
          <p:spPr bwMode="auto">
            <a:xfrm>
              <a:off x="4419600" y="5906869"/>
              <a:ext cx="1752600" cy="64633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200" b="1" i="1" baseline="0">
                  <a:solidFill>
                    <a:schemeClr val="bg1"/>
                  </a:solidFill>
                  <a:latin typeface="Calibri" pitchFamily="34" charset="0"/>
                </a:rPr>
                <a:t>Managed XHR Injection</a:t>
              </a:r>
            </a:p>
            <a:p>
              <a:r>
                <a:rPr lang="en-AU" sz="1200" baseline="0">
                  <a:solidFill>
                    <a:srgbClr val="FFF7EB"/>
                  </a:solidFill>
                  <a:latin typeface="Calibri" pitchFamily="34" charset="0"/>
                </a:rPr>
                <a:t>Managed XHR Eval</a:t>
              </a:r>
            </a:p>
            <a:p>
              <a:r>
                <a:rPr lang="en-AU" sz="1200" baseline="0">
                  <a:solidFill>
                    <a:srgbClr val="FFF7EB"/>
                  </a:solidFill>
                  <a:latin typeface="Calibri" pitchFamily="34" charset="0"/>
                </a:rPr>
                <a:t>Script DOM Element</a:t>
              </a:r>
            </a:p>
          </p:txBody>
        </p:sp>
        <p:sp>
          <p:nvSpPr>
            <p:cNvPr id="20491" name="TextBox 11"/>
            <p:cNvSpPr txBox="1">
              <a:spLocks noChangeArrowheads="1"/>
            </p:cNvSpPr>
            <p:nvPr/>
          </p:nvSpPr>
          <p:spPr bwMode="auto">
            <a:xfrm>
              <a:off x="5181600" y="4763869"/>
              <a:ext cx="1752600" cy="46166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200" b="1" i="1" baseline="0">
                  <a:solidFill>
                    <a:schemeClr val="bg1"/>
                  </a:solidFill>
                  <a:latin typeface="Calibri" pitchFamily="34" charset="0"/>
                </a:rPr>
                <a:t>Managed XHR Injection</a:t>
              </a:r>
            </a:p>
            <a:p>
              <a:r>
                <a:rPr lang="en-AU" sz="1200" baseline="0">
                  <a:solidFill>
                    <a:srgbClr val="FFF7EB"/>
                  </a:solidFill>
                  <a:latin typeface="Calibri" pitchFamily="34" charset="0"/>
                </a:rPr>
                <a:t>Managed XHR Eval</a:t>
              </a:r>
            </a:p>
          </p:txBody>
        </p:sp>
        <p:sp>
          <p:nvSpPr>
            <p:cNvPr id="20492" name="TextBox 13"/>
            <p:cNvSpPr txBox="1">
              <a:spLocks noChangeArrowheads="1"/>
            </p:cNvSpPr>
            <p:nvPr/>
          </p:nvSpPr>
          <p:spPr bwMode="auto">
            <a:xfrm>
              <a:off x="7086600" y="4775537"/>
              <a:ext cx="1752600" cy="8309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200" b="1" i="1" baseline="0">
                  <a:solidFill>
                    <a:schemeClr val="bg1"/>
                  </a:solidFill>
                  <a:latin typeface="Calibri" pitchFamily="34" charset="0"/>
                </a:rPr>
                <a:t>Script DOM Element (FF)</a:t>
              </a:r>
            </a:p>
            <a:p>
              <a:r>
                <a:rPr lang="en-AU" sz="1200" b="1" i="1" baseline="0">
                  <a:solidFill>
                    <a:schemeClr val="bg1"/>
                  </a:solidFill>
                  <a:latin typeface="Calibri" pitchFamily="34" charset="0"/>
                </a:rPr>
                <a:t>Script Defer (IE)</a:t>
              </a:r>
              <a:endParaRPr lang="en-US" sz="1200" b="1" i="1" baseline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AU" sz="1200" baseline="0">
                  <a:solidFill>
                    <a:srgbClr val="FFF7EB"/>
                  </a:solidFill>
                  <a:latin typeface="Calibri" pitchFamily="34" charset="0"/>
                </a:rPr>
                <a:t>Managed XHR Eval</a:t>
              </a:r>
            </a:p>
            <a:p>
              <a:r>
                <a:rPr lang="en-AU" sz="1200" baseline="0">
                  <a:solidFill>
                    <a:srgbClr val="FFF7EB"/>
                  </a:solidFill>
                  <a:latin typeface="Calibri" pitchFamily="34" charset="0"/>
                </a:rPr>
                <a:t>Managed XHR Injection</a:t>
              </a:r>
            </a:p>
          </p:txBody>
        </p:sp>
        <p:sp>
          <p:nvSpPr>
            <p:cNvPr id="20493" name="TextBox 17"/>
            <p:cNvSpPr txBox="1">
              <a:spLocks noChangeArrowheads="1"/>
            </p:cNvSpPr>
            <p:nvPr/>
          </p:nvSpPr>
          <p:spPr bwMode="auto">
            <a:xfrm>
              <a:off x="5867400" y="3276600"/>
              <a:ext cx="1752600" cy="8309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Script DOM Element (FF)</a:t>
              </a: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Script Defer (IE)</a:t>
              </a:r>
              <a:endParaRPr lang="en-US" sz="1200" baseline="0">
                <a:solidFill>
                  <a:schemeClr val="bg1"/>
                </a:solidFill>
                <a:latin typeface="Calibri" pitchFamily="34" charset="0"/>
              </a:endParaRP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Managed XHR Eval</a:t>
              </a:r>
            </a:p>
            <a:p>
              <a:r>
                <a:rPr lang="en-AU" sz="1200" baseline="0">
                  <a:solidFill>
                    <a:schemeClr val="bg1"/>
                  </a:solidFill>
                  <a:latin typeface="Calibri" pitchFamily="34" charset="0"/>
                </a:rPr>
                <a:t>Managed XHR Injection</a:t>
              </a:r>
            </a:p>
          </p:txBody>
        </p:sp>
        <p:cxnSp>
          <p:nvCxnSpPr>
            <p:cNvPr id="20494" name="Straight Arrow Connector 19"/>
            <p:cNvCxnSpPr>
              <a:cxnSpLocks noChangeShapeType="1"/>
              <a:stCxn id="20484" idx="2"/>
              <a:endCxn id="20485" idx="0"/>
            </p:cNvCxnSpPr>
            <p:nvPr/>
          </p:nvCxnSpPr>
          <p:spPr bwMode="auto">
            <a:xfrm rot="5400000">
              <a:off x="2412832" y="1841331"/>
              <a:ext cx="660737" cy="12954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20495" name="Straight Arrow Connector 21"/>
            <p:cNvCxnSpPr>
              <a:cxnSpLocks noChangeShapeType="1"/>
              <a:stCxn id="20485" idx="2"/>
              <a:endCxn id="20486" idx="0"/>
            </p:cNvCxnSpPr>
            <p:nvPr/>
          </p:nvCxnSpPr>
          <p:spPr bwMode="auto">
            <a:xfrm rot="5400000">
              <a:off x="1318915" y="3257550"/>
              <a:ext cx="753070" cy="8001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20496" name="Straight Arrow Connector 23"/>
            <p:cNvCxnSpPr>
              <a:cxnSpLocks noChangeShapeType="1"/>
              <a:stCxn id="20485" idx="2"/>
              <a:endCxn id="20487" idx="0"/>
            </p:cNvCxnSpPr>
            <p:nvPr/>
          </p:nvCxnSpPr>
          <p:spPr bwMode="auto">
            <a:xfrm rot="16200000" flipH="1">
              <a:off x="1757065" y="3619500"/>
              <a:ext cx="1134070" cy="457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20497" name="Straight Arrow Connector 25"/>
            <p:cNvCxnSpPr>
              <a:cxnSpLocks noChangeShapeType="1"/>
              <a:stCxn id="20484" idx="2"/>
            </p:cNvCxnSpPr>
            <p:nvPr/>
          </p:nvCxnSpPr>
          <p:spPr bwMode="auto">
            <a:xfrm rot="16200000" flipH="1">
              <a:off x="4146382" y="1403181"/>
              <a:ext cx="508337" cy="20193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20498" name="Straight Arrow Connector 27"/>
            <p:cNvCxnSpPr>
              <a:cxnSpLocks noChangeShapeType="1"/>
              <a:endCxn id="20488" idx="0"/>
            </p:cNvCxnSpPr>
            <p:nvPr/>
          </p:nvCxnSpPr>
          <p:spPr bwMode="auto">
            <a:xfrm rot="10800000" flipV="1">
              <a:off x="4381500" y="2666998"/>
              <a:ext cx="1028700" cy="609601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20499" name="Straight Arrow Connector 30"/>
            <p:cNvCxnSpPr>
              <a:cxnSpLocks noChangeShapeType="1"/>
              <a:endCxn id="20493" idx="0"/>
            </p:cNvCxnSpPr>
            <p:nvPr/>
          </p:nvCxnSpPr>
          <p:spPr bwMode="auto">
            <a:xfrm>
              <a:off x="5410200" y="2667000"/>
              <a:ext cx="1333500" cy="6096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20500" name="Straight Arrow Connector 32"/>
            <p:cNvCxnSpPr>
              <a:cxnSpLocks noChangeShapeType="1"/>
              <a:stCxn id="20493" idx="2"/>
              <a:endCxn id="20491" idx="0"/>
            </p:cNvCxnSpPr>
            <p:nvPr/>
          </p:nvCxnSpPr>
          <p:spPr bwMode="auto">
            <a:xfrm rot="5400000">
              <a:off x="6072664" y="4092833"/>
              <a:ext cx="656272" cy="6858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20501" name="Straight Arrow Connector 34"/>
            <p:cNvCxnSpPr>
              <a:cxnSpLocks noChangeShapeType="1"/>
              <a:stCxn id="20493" idx="2"/>
              <a:endCxn id="20492" idx="0"/>
            </p:cNvCxnSpPr>
            <p:nvPr/>
          </p:nvCxnSpPr>
          <p:spPr bwMode="auto">
            <a:xfrm rot="16200000" flipH="1">
              <a:off x="7019330" y="3831967"/>
              <a:ext cx="667940" cy="12192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20502" name="Straight Arrow Connector 36"/>
            <p:cNvCxnSpPr>
              <a:cxnSpLocks noChangeShapeType="1"/>
              <a:stCxn id="20488" idx="2"/>
              <a:endCxn id="20489" idx="0"/>
            </p:cNvCxnSpPr>
            <p:nvPr/>
          </p:nvCxnSpPr>
          <p:spPr bwMode="auto">
            <a:xfrm rot="5400000">
              <a:off x="2986564" y="4511933"/>
              <a:ext cx="1799272" cy="9906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20503" name="Straight Arrow Connector 38"/>
            <p:cNvCxnSpPr>
              <a:cxnSpLocks noChangeShapeType="1"/>
              <a:stCxn id="20488" idx="2"/>
              <a:endCxn id="20490" idx="0"/>
            </p:cNvCxnSpPr>
            <p:nvPr/>
          </p:nvCxnSpPr>
          <p:spPr bwMode="auto">
            <a:xfrm rot="16200000" flipH="1">
              <a:off x="3939064" y="4550033"/>
              <a:ext cx="1799272" cy="91440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20504" name="TextBox 43"/>
            <p:cNvSpPr txBox="1">
              <a:spLocks noChangeArrowheads="1"/>
            </p:cNvSpPr>
            <p:nvPr/>
          </p:nvSpPr>
          <p:spPr bwMode="auto">
            <a:xfrm>
              <a:off x="1447800" y="2329190"/>
              <a:ext cx="1600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100" baseline="0">
                  <a:solidFill>
                    <a:schemeClr val="bg1"/>
                  </a:solidFill>
                  <a:latin typeface="Eras Demi ITC" pitchFamily="34" charset="0"/>
                  <a:cs typeface="Arial" charset="0"/>
                </a:rPr>
                <a:t>different domains</a:t>
              </a:r>
            </a:p>
          </p:txBody>
        </p:sp>
        <p:sp>
          <p:nvSpPr>
            <p:cNvPr id="20505" name="TextBox 47"/>
            <p:cNvSpPr txBox="1">
              <a:spLocks noChangeArrowheads="1"/>
            </p:cNvSpPr>
            <p:nvPr/>
          </p:nvSpPr>
          <p:spPr bwMode="auto">
            <a:xfrm>
              <a:off x="4572000" y="2252990"/>
              <a:ext cx="1600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100" baseline="0">
                  <a:solidFill>
                    <a:schemeClr val="bg1"/>
                  </a:solidFill>
                  <a:latin typeface="Eras Demi ITC" pitchFamily="34" charset="0"/>
                  <a:cs typeface="Arial" charset="0"/>
                </a:rPr>
                <a:t>same domains</a:t>
              </a:r>
            </a:p>
          </p:txBody>
        </p:sp>
        <p:sp>
          <p:nvSpPr>
            <p:cNvPr id="20506" name="TextBox 48"/>
            <p:cNvSpPr txBox="1">
              <a:spLocks noChangeArrowheads="1"/>
            </p:cNvSpPr>
            <p:nvPr/>
          </p:nvSpPr>
          <p:spPr bwMode="auto">
            <a:xfrm>
              <a:off x="990600" y="3505200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100" baseline="0">
                  <a:solidFill>
                    <a:schemeClr val="bg1"/>
                  </a:solidFill>
                  <a:latin typeface="Eras Demi ITC" pitchFamily="34" charset="0"/>
                  <a:cs typeface="Arial" charset="0"/>
                </a:rPr>
                <a:t>no order</a:t>
              </a:r>
            </a:p>
          </p:txBody>
        </p:sp>
        <p:sp>
          <p:nvSpPr>
            <p:cNvPr id="20507" name="TextBox 49"/>
            <p:cNvSpPr txBox="1">
              <a:spLocks noChangeArrowheads="1"/>
            </p:cNvSpPr>
            <p:nvPr/>
          </p:nvSpPr>
          <p:spPr bwMode="auto">
            <a:xfrm>
              <a:off x="6248400" y="2862590"/>
              <a:ext cx="11430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100" baseline="0">
                  <a:solidFill>
                    <a:schemeClr val="bg1"/>
                  </a:solidFill>
                  <a:latin typeface="Eras Demi ITC" pitchFamily="34" charset="0"/>
                  <a:cs typeface="Arial" charset="0"/>
                </a:rPr>
                <a:t>preserve order</a:t>
              </a:r>
            </a:p>
          </p:txBody>
        </p:sp>
        <p:sp>
          <p:nvSpPr>
            <p:cNvPr id="20508" name="TextBox 50"/>
            <p:cNvSpPr txBox="1">
              <a:spLocks noChangeArrowheads="1"/>
            </p:cNvSpPr>
            <p:nvPr/>
          </p:nvSpPr>
          <p:spPr bwMode="auto">
            <a:xfrm>
              <a:off x="4114800" y="2862590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100" baseline="0">
                  <a:solidFill>
                    <a:schemeClr val="bg1"/>
                  </a:solidFill>
                  <a:latin typeface="Eras Demi ITC" pitchFamily="34" charset="0"/>
                  <a:cs typeface="Arial" charset="0"/>
                </a:rPr>
                <a:t>no order</a:t>
              </a:r>
            </a:p>
          </p:txBody>
        </p:sp>
        <p:sp>
          <p:nvSpPr>
            <p:cNvPr id="20509" name="TextBox 51"/>
            <p:cNvSpPr txBox="1">
              <a:spLocks noChangeArrowheads="1"/>
            </p:cNvSpPr>
            <p:nvPr/>
          </p:nvSpPr>
          <p:spPr bwMode="auto">
            <a:xfrm>
              <a:off x="3048000" y="5257800"/>
              <a:ext cx="8382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100" baseline="0">
                  <a:solidFill>
                    <a:schemeClr val="bg1"/>
                  </a:solidFill>
                  <a:latin typeface="Eras Demi ITC" pitchFamily="34" charset="0"/>
                  <a:cs typeface="Arial" charset="0"/>
                </a:rPr>
                <a:t>no busy</a:t>
              </a:r>
            </a:p>
          </p:txBody>
        </p:sp>
        <p:sp>
          <p:nvSpPr>
            <p:cNvPr id="20510" name="TextBox 52"/>
            <p:cNvSpPr txBox="1">
              <a:spLocks noChangeArrowheads="1"/>
            </p:cNvSpPr>
            <p:nvPr/>
          </p:nvSpPr>
          <p:spPr bwMode="auto">
            <a:xfrm>
              <a:off x="4267200" y="5377190"/>
              <a:ext cx="9906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100" baseline="0">
                  <a:solidFill>
                    <a:schemeClr val="bg1"/>
                  </a:solidFill>
                  <a:latin typeface="Eras Demi ITC" pitchFamily="34" charset="0"/>
                  <a:cs typeface="Arial" charset="0"/>
                </a:rPr>
                <a:t>show busy</a:t>
              </a:r>
            </a:p>
          </p:txBody>
        </p:sp>
        <p:sp>
          <p:nvSpPr>
            <p:cNvPr id="20511" name="TextBox 53"/>
            <p:cNvSpPr txBox="1">
              <a:spLocks noChangeArrowheads="1"/>
            </p:cNvSpPr>
            <p:nvPr/>
          </p:nvSpPr>
          <p:spPr bwMode="auto">
            <a:xfrm>
              <a:off x="7391400" y="4343400"/>
              <a:ext cx="9906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100" baseline="0">
                  <a:solidFill>
                    <a:schemeClr val="bg1"/>
                  </a:solidFill>
                  <a:latin typeface="Eras Demi ITC" pitchFamily="34" charset="0"/>
                  <a:cs typeface="Arial" charset="0"/>
                </a:rPr>
                <a:t>show busy</a:t>
              </a:r>
            </a:p>
          </p:txBody>
        </p:sp>
        <p:sp>
          <p:nvSpPr>
            <p:cNvPr id="20512" name="TextBox 54"/>
            <p:cNvSpPr txBox="1">
              <a:spLocks noChangeArrowheads="1"/>
            </p:cNvSpPr>
            <p:nvPr/>
          </p:nvSpPr>
          <p:spPr bwMode="auto">
            <a:xfrm>
              <a:off x="5715000" y="4343400"/>
              <a:ext cx="9906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100" baseline="0">
                  <a:solidFill>
                    <a:schemeClr val="bg1"/>
                  </a:solidFill>
                  <a:latin typeface="Eras Demi ITC" pitchFamily="34" charset="0"/>
                  <a:cs typeface="Arial" charset="0"/>
                </a:rPr>
                <a:t>no busy</a:t>
              </a:r>
            </a:p>
          </p:txBody>
        </p:sp>
        <p:sp>
          <p:nvSpPr>
            <p:cNvPr id="20513" name="TextBox 56"/>
            <p:cNvSpPr txBox="1">
              <a:spLocks noChangeArrowheads="1"/>
            </p:cNvSpPr>
            <p:nvPr/>
          </p:nvSpPr>
          <p:spPr bwMode="auto">
            <a:xfrm>
              <a:off x="2286000" y="3733800"/>
              <a:ext cx="114300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 sz="1100" baseline="0">
                  <a:solidFill>
                    <a:schemeClr val="bg1"/>
                  </a:solidFill>
                  <a:latin typeface="Eras Demi ITC" pitchFamily="34" charset="0"/>
                  <a:cs typeface="Arial" charset="0"/>
                </a:rPr>
                <a:t>preserve order</a:t>
              </a:r>
            </a:p>
          </p:txBody>
        </p:sp>
      </p:grpSp>
      <p:sp>
        <p:nvSpPr>
          <p:cNvPr id="20483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5400" b="0" dirty="0" smtClean="0">
                <a:latin typeface="Arial Black" pitchFamily="34" charset="0"/>
              </a:rPr>
              <a:t>and the winner is...</a:t>
            </a:r>
            <a:endParaRPr lang="en-US" sz="5400" b="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610600" cy="4128887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en-AU" sz="3600" dirty="0" smtClean="0">
                <a:solidFill>
                  <a:schemeClr val="bg1"/>
                </a:solidFill>
                <a:latin typeface="Arial Black" pitchFamily="34" charset="0"/>
              </a:rPr>
              <a:t>stylesheets load in parallel with other resources...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en-AU" sz="3600" dirty="0" smtClean="0">
                <a:solidFill>
                  <a:schemeClr val="bg1"/>
                </a:solidFill>
                <a:latin typeface="Arial Black" pitchFamily="34" charset="0"/>
              </a:rPr>
              <a:t>...unless followed by an inline script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en-AU" sz="3600" dirty="0" smtClean="0">
                <a:solidFill>
                  <a:schemeClr val="bg1"/>
                </a:solidFill>
                <a:latin typeface="Arial Black" pitchFamily="34" charset="0"/>
              </a:rPr>
              <a:t>put inline JS above stylesheets or below other resources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en-AU" sz="3600" dirty="0" smtClean="0">
                <a:solidFill>
                  <a:schemeClr val="bg1"/>
                </a:solidFill>
                <a:latin typeface="Arial Black" pitchFamily="34" charset="0"/>
              </a:rPr>
              <a:t>use Link, not @import</a:t>
            </a:r>
          </a:p>
        </p:txBody>
      </p:sp>
      <p:sp>
        <p:nvSpPr>
          <p:cNvPr id="32771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AU" sz="4800" dirty="0" smtClean="0">
                <a:latin typeface="Arial Black" pitchFamily="34" charset="0"/>
              </a:rPr>
              <a:t>bad: stylesheet followed by inline script</a:t>
            </a:r>
            <a:endParaRPr lang="en-US" sz="48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19113" y="1406525"/>
            <a:ext cx="8105775" cy="4791075"/>
            <a:chOff x="519113" y="1406525"/>
            <a:chExt cx="8105775" cy="4791075"/>
          </a:xfrm>
        </p:grpSpPr>
        <p:pic>
          <p:nvPicPr>
            <p:cNvPr id="3380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113" y="1406525"/>
              <a:ext cx="8105775" cy="479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9" name="Text Box 11"/>
            <p:cNvSpPr txBox="1">
              <a:spLocks noChangeArrowheads="1"/>
            </p:cNvSpPr>
            <p:nvPr/>
          </p:nvSpPr>
          <p:spPr bwMode="auto">
            <a:xfrm>
              <a:off x="4194523" y="1707136"/>
              <a:ext cx="441735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AU" sz="3600" baseline="0">
                  <a:solidFill>
                    <a:srgbClr val="FF9900"/>
                  </a:solidFill>
                  <a:latin typeface="Trebuchet MS" pitchFamily="34" charset="0"/>
                </a:rPr>
                <a:t>eBay</a:t>
              </a:r>
              <a:endParaRPr lang="en-US" sz="3600" baseline="0">
                <a:solidFill>
                  <a:srgbClr val="FF9900"/>
                </a:solidFill>
                <a:latin typeface="Trebuchet MS" pitchFamily="34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>
              <a:off x="1749071" y="2318808"/>
              <a:ext cx="394598" cy="111838"/>
            </a:xfrm>
            <a:prstGeom prst="rightArrow">
              <a:avLst>
                <a:gd name="adj1" fmla="val 26778"/>
                <a:gd name="adj2" fmla="val 50000"/>
              </a:avLst>
            </a:prstGeom>
            <a:solidFill>
              <a:srgbClr val="FF9900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528638" y="1433513"/>
            <a:ext cx="8097837" cy="4762500"/>
            <a:chOff x="528561" y="1432752"/>
            <a:chExt cx="8097838" cy="4762500"/>
          </a:xfrm>
        </p:grpSpPr>
        <p:pic>
          <p:nvPicPr>
            <p:cNvPr id="33805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561" y="1432752"/>
              <a:ext cx="8096708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6" name="Text Box 11"/>
            <p:cNvSpPr txBox="1">
              <a:spLocks noChangeArrowheads="1"/>
            </p:cNvSpPr>
            <p:nvPr/>
          </p:nvSpPr>
          <p:spPr bwMode="auto">
            <a:xfrm>
              <a:off x="4208796" y="1700318"/>
              <a:ext cx="44176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aseline="0">
                  <a:solidFill>
                    <a:srgbClr val="FF9900"/>
                  </a:solidFill>
                  <a:latin typeface="Trebuchet MS" pitchFamily="34" charset="0"/>
                </a:rPr>
                <a:t>MSN</a:t>
              </a:r>
            </a:p>
          </p:txBody>
        </p:sp>
        <p:sp>
          <p:nvSpPr>
            <p:cNvPr id="51" name="Right Arrow 50"/>
            <p:cNvSpPr/>
            <p:nvPr/>
          </p:nvSpPr>
          <p:spPr bwMode="auto">
            <a:xfrm>
              <a:off x="1334075" y="3106602"/>
              <a:ext cx="394598" cy="111838"/>
            </a:xfrm>
            <a:prstGeom prst="rightArrow">
              <a:avLst>
                <a:gd name="adj1" fmla="val 26778"/>
                <a:gd name="adj2" fmla="val 50000"/>
              </a:avLst>
            </a:prstGeom>
            <a:solidFill>
              <a:srgbClr val="FF9900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523875" y="1423988"/>
            <a:ext cx="8097838" cy="4772025"/>
            <a:chOff x="523875" y="1424636"/>
            <a:chExt cx="8097838" cy="4772025"/>
          </a:xfrm>
        </p:grpSpPr>
        <p:pic>
          <p:nvPicPr>
            <p:cNvPr id="3380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3875" y="1424636"/>
              <a:ext cx="8096250" cy="477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4204111" y="1716734"/>
              <a:ext cx="4417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aseline="0">
                  <a:solidFill>
                    <a:srgbClr val="FF9900"/>
                  </a:solidFill>
                  <a:latin typeface="Trebuchet MS" pitchFamily="34" charset="0"/>
                </a:rPr>
                <a:t>MySpace</a:t>
              </a:r>
            </a:p>
          </p:txBody>
        </p:sp>
        <p:sp>
          <p:nvSpPr>
            <p:cNvPr id="40" name="Right Arrow 39"/>
            <p:cNvSpPr/>
            <p:nvPr/>
          </p:nvSpPr>
          <p:spPr bwMode="auto">
            <a:xfrm>
              <a:off x="1840502" y="3099568"/>
              <a:ext cx="394598" cy="111838"/>
            </a:xfrm>
            <a:prstGeom prst="rightArrow">
              <a:avLst>
                <a:gd name="adj1" fmla="val 26778"/>
                <a:gd name="adj2" fmla="val 50000"/>
              </a:avLst>
            </a:prstGeom>
            <a:solidFill>
              <a:srgbClr val="FF9900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23875" y="1435100"/>
            <a:ext cx="8097838" cy="4762500"/>
            <a:chOff x="523875" y="1435100"/>
            <a:chExt cx="8097838" cy="4762500"/>
          </a:xfrm>
        </p:grpSpPr>
        <p:pic>
          <p:nvPicPr>
            <p:cNvPr id="33799" name="Picture 15" descr="wikipedia.gif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875" y="1435100"/>
              <a:ext cx="8096707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0" name="Text Box 11"/>
            <p:cNvSpPr txBox="1">
              <a:spLocks noChangeArrowheads="1"/>
            </p:cNvSpPr>
            <p:nvPr/>
          </p:nvSpPr>
          <p:spPr bwMode="auto">
            <a:xfrm>
              <a:off x="4204111" y="1702666"/>
              <a:ext cx="44176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3600" baseline="0">
                  <a:solidFill>
                    <a:srgbClr val="FF9900"/>
                  </a:solidFill>
                  <a:latin typeface="Trebuchet MS" pitchFamily="34" charset="0"/>
                </a:rPr>
                <a:t>Wikipedia</a:t>
              </a:r>
            </a:p>
          </p:txBody>
        </p:sp>
        <p:sp>
          <p:nvSpPr>
            <p:cNvPr id="38" name="Right Arrow 37"/>
            <p:cNvSpPr/>
            <p:nvPr/>
          </p:nvSpPr>
          <p:spPr bwMode="auto">
            <a:xfrm>
              <a:off x="2391495" y="2616576"/>
              <a:ext cx="394598" cy="111838"/>
            </a:xfrm>
            <a:prstGeom prst="rightArrow">
              <a:avLst>
                <a:gd name="adj1" fmla="val 26778"/>
                <a:gd name="adj2" fmla="val 50000"/>
              </a:avLst>
            </a:prstGeom>
            <a:solidFill>
              <a:srgbClr val="FF9900"/>
            </a:solidFill>
            <a:ln w="190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</p:grpSp>
      <p:sp>
        <p:nvSpPr>
          <p:cNvPr id="33798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b="0" dirty="0" err="1" smtClean="0">
                <a:latin typeface="Arial Black" pitchFamily="34" charset="0"/>
              </a:rPr>
              <a:t>mispositioned</a:t>
            </a:r>
            <a:r>
              <a:rPr lang="en-AU" sz="4400" b="0" dirty="0" smtClean="0">
                <a:latin typeface="Arial Black" pitchFamily="34" charset="0"/>
              </a:rPr>
              <a:t> inline scripts</a:t>
            </a:r>
            <a:endParaRPr lang="en-US" sz="4400" b="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7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495800" cy="6857999"/>
          </a:xfrm>
          <a:prstGeom prst="rect">
            <a:avLst/>
          </a:prstGeom>
          <a:solidFill>
            <a:srgbClr val="006699"/>
          </a:solidFill>
        </p:spPr>
        <p:txBody>
          <a:bodyPr wrap="square" lIns="182880" anchor="ctr" anchorCtr="0">
            <a:noAutofit/>
          </a:bodyPr>
          <a:lstStyle/>
          <a:p>
            <a:r>
              <a:rPr lang="en-US" sz="4800" baseline="0" dirty="0" smtClean="0">
                <a:solidFill>
                  <a:schemeClr val="bg1"/>
                </a:solidFill>
                <a:latin typeface="Arial Black" pitchFamily="34" charset="0"/>
              </a:rPr>
              <a:t>Both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combine scripts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combine stylesheets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add an Expires header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gzip responses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put stylesheets at the top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put scripts at the bottom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avoid CSS expressions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make JS and CSS external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reduce DNS lookups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minify JS and CSS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avoid redirects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remove duplicate scripts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make Ajax cacheable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reduce cookie size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use cookie-free domains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don't scale images</a:t>
            </a:r>
            <a:endParaRPr lang="en-US" sz="22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0"/>
            <a:ext cx="4572000" cy="3581400"/>
          </a:xfrm>
          <a:prstGeom prst="rect">
            <a:avLst/>
          </a:prstGeom>
          <a:solidFill>
            <a:srgbClr val="33CC33"/>
          </a:solidFill>
        </p:spPr>
        <p:txBody>
          <a:bodyPr wrap="square" lIns="182880">
            <a:noAutofit/>
          </a:bodyPr>
          <a:lstStyle/>
          <a:p>
            <a:r>
              <a:rPr lang="en-US" sz="4800" baseline="0" dirty="0" smtClean="0">
                <a:solidFill>
                  <a:schemeClr val="bg1"/>
                </a:solidFill>
                <a:latin typeface="Arial Black" pitchFamily="34" charset="0"/>
              </a:rPr>
              <a:t>YSlow</a:t>
            </a:r>
            <a:endParaRPr lang="en-US" sz="2000" baseline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use CSS sprites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use a CDN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configure ETags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use GET for Ajax requests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reduce # of DOM elements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no 404s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avoid image filters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optimize </a:t>
            </a:r>
            <a:r>
              <a:rPr lang="en-US" sz="2200" baseline="0" dirty="0" err="1" smtClean="0">
                <a:solidFill>
                  <a:schemeClr val="bg1"/>
                </a:solidFill>
                <a:latin typeface="Arial Black" pitchFamily="34" charset="0"/>
              </a:rPr>
              <a:t>favicon</a:t>
            </a:r>
            <a:endParaRPr lang="en-US" sz="2200" baseline="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657600"/>
            <a:ext cx="4572000" cy="3200400"/>
          </a:xfrm>
          <a:prstGeom prst="rect">
            <a:avLst/>
          </a:prstGeom>
          <a:solidFill>
            <a:srgbClr val="993366"/>
          </a:solidFill>
        </p:spPr>
        <p:txBody>
          <a:bodyPr wrap="square" lIns="182880" anchor="b" anchorCtr="0">
            <a:noAutofit/>
          </a:bodyPr>
          <a:lstStyle/>
          <a:p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Page Speed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defer loading JS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remove unused CSS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use efficient CSS selectors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optimize images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optimize order of CSS &amp; JS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shard domains</a:t>
            </a:r>
          </a:p>
          <a:p>
            <a:r>
              <a:rPr lang="en-US" sz="2200" baseline="0" dirty="0" smtClean="0">
                <a:solidFill>
                  <a:schemeClr val="bg1"/>
                </a:solidFill>
                <a:latin typeface="Arial Black" pitchFamily="34" charset="0"/>
              </a:rPr>
              <a:t>leverage proxy caching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5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1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4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5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5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3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9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2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5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8" dur="indefinite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9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4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7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3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8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2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1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2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4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5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7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38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0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1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3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4" dur="indefinit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6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7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9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0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2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3" dur="indefinite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5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6" dur="indefinite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8" dur="indefinite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59" dur="indefinite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1" dur="indefinite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2" dur="indefinite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4" dur="indefinite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5" dur="indefinite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7" dur="indefinite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8" dur="indefinite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3464" name="Text Box 8"/>
          <p:cNvSpPr txBox="1">
            <a:spLocks noChangeArrowheads="1"/>
          </p:cNvSpPr>
          <p:nvPr/>
        </p:nvSpPr>
        <p:spPr bwMode="auto">
          <a:xfrm>
            <a:off x="9372600" y="609600"/>
            <a:ext cx="195262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tIns="0">
            <a:spAutoFit/>
          </a:bodyPr>
          <a:lstStyle/>
          <a:p>
            <a:r>
              <a:rPr lang="en-US" sz="2000" baseline="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reduce HTTP</a:t>
            </a:r>
          </a:p>
        </p:txBody>
      </p:sp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9448800" y="1143000"/>
            <a:ext cx="19526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tIns="0">
            <a:spAutoFit/>
          </a:bodyPr>
          <a:lstStyle/>
          <a:p>
            <a:r>
              <a:rPr lang="en-US" sz="2000" baseline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use a CDN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9448800" y="1538288"/>
            <a:ext cx="19526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tIns="0">
            <a:spAutoFit/>
          </a:bodyPr>
          <a:lstStyle/>
          <a:p>
            <a:r>
              <a:rPr lang="en-US" sz="2000" baseline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add Expires</a:t>
            </a:r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9448800" y="1995488"/>
            <a:ext cx="19526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tIns="0">
            <a:spAutoFit/>
          </a:bodyPr>
          <a:lstStyle/>
          <a:p>
            <a:r>
              <a:rPr lang="en-US" sz="2000" baseline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gzip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9448800" y="2376488"/>
            <a:ext cx="195262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tIns="0">
            <a:spAutoFit/>
          </a:bodyPr>
          <a:lstStyle/>
          <a:p>
            <a:r>
              <a:rPr lang="en-US" sz="2000" baseline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minify</a:t>
            </a:r>
          </a:p>
        </p:txBody>
      </p:sp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9448800" y="2757488"/>
            <a:ext cx="1952625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tIns="0">
            <a:spAutoFit/>
          </a:bodyPr>
          <a:lstStyle/>
          <a:p>
            <a:r>
              <a:rPr lang="en-US" sz="2000" baseline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configure ETags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44 0.61042 C -0.1592 0.60926 -0.19479 0.60811 -0.23038 0.60301 C -0.26076 0.59885 -0.29184 0.5926 -0.32205 0.58635 C -0.33316 0.58403 -0.3441 0.57824 -0.35538 0.57709 C -0.36979 0.57547 -0.38403 0.57477 -0.39844 0.57338 C -0.41684 0.56922 -0.43542 0.56899 -0.45399 0.56783 C -0.50642 0.56899 -0.55746 0.57084 -0.60955 0.57524 C -0.62066 0.57778 -0.63177 0.57894 -0.64288 0.58079 C -0.65469 0.58611 -0.66684 0.58611 -0.67899 0.59005 C -0.70573 0.59885 -0.73229 0.60348 -0.75955 0.60857 C -0.77153 0.61088 -0.78281 0.61528 -0.79427 0.61968 C -0.79948 0.62176 -0.80278 0.62616 -0.80833 0.62709 C -0.81458 0.62801 -0.82118 0.62824 -0.8276 0.62894 C -0.83594 0.63264 -0.84913 0.63334 -0.85694 0.64005 C -0.86059 0.64352 -0.86545 0.64399 -0.86927 0.64746 C -0.87066 0.64861 -0.87187 0.65047 -0.87344 0.65116 C -0.87986 0.6544 -0.87934 0.65139 -0.88455 0.65486 C -0.8908 0.65903 -0.89705 0.66181 -0.90399 0.66412 C -0.90764 0.66528 -0.91163 0.66551 -0.9151 0.66783 C -0.92239 0.67269 -0.92621 0.67361 -0.93455 0.67524 C -0.94514 0.68241 -0.93455 0.67616 -0.94844 0.68079 C -0.96059 0.68496 -0.97222 0.68889 -0.98455 0.6919 C -0.99635 0.69468 -1.00729 0.7007 -1.01927 0.70301 C -1.0309 0.7132 -1.05833 0.72431 -1.07205 0.72894 C -1.07413 0.72963 -1.07587 0.73172 -1.0776 0.73264 C -1.08733 0.73704 -1.08142 0.73218 -1.08871 0.73635 C -1.09948 0.7426 -1.10903 0.74699 -1.12066 0.74931 C -1.12604 0.75162 -1.13403 0.75672 -1.1401 0.75672 " pathEditMode="relative" rAng="0" ptsTypes="fffffffffffffffffffffffffffA">
                                      <p:cBhvr>
                                        <p:cTn id="14" dur="50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2482 0.62986 C -0.13246 0.63102 -0.13854 0.63218 -0.14566 0.63542 C -0.2092 0.63357 -0.25486 0.63472 -0.31232 0.62616 C -0.33958 0.61713 -0.32951 0.62222 -0.38316 0.6206 C -0.40225 0.6169 -0.42083 0.61296 -0.4401 0.61134 C -0.45503 0.60625 -0.46562 0.60371 -0.48177 0.60208 C -0.49392 0.59884 -0.50781 0.59861 -0.51927 0.59468 C -0.53871 0.5882 -0.55607 0.58218 -0.57621 0.57986 C -0.59114 0.57477 -0.60677 0.57477 -0.62204 0.57246 C -0.62569 0.5713 -0.62951 0.56991 -0.63333 0.56875 C -0.63507 0.56806 -0.63871 0.5669 -0.63871 0.56713 C -0.64843 0.5581 -0.6592 0.55463 -0.67066 0.55208 C -0.67951 0.55 -0.68645 0.54583 -0.69566 0.54468 C -0.70625 0.54329 -0.7276 0.54097 -0.7276 0.54121 C -0.74201 0.53449 -0.75746 0.53704 -0.77204 0.53171 C -0.79201 0.52454 -0.8125 0.51435 -0.83316 0.51134 C -0.86197 0.50741 -0.89079 0.50764 -0.91927 0.50394 C -0.93159 0.50232 -0.9434 0.49792 -0.95538 0.49468 C -0.96649 0.48727 -0.9776 0.48843 -0.99027 0.48727 C -1.00902 0.47894 -1.02743 0.48611 -1.04566 0.49097 C -1.06944 0.49722 -1.09236 0.50301 -1.11649 0.50579 C -1.12899 0.50903 -1.14392 0.51505 -1.15677 0.51505 " pathEditMode="relative" rAng="0" ptsTypes="fffffffffffffffffffffA">
                                      <p:cBhvr>
                                        <p:cTn id="19" dur="5000" fill="hold"/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" y="-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2482 0.39907 C -0.13784 0.40602 -0.15885 0.41134 -0.17343 0.41389 C -0.19184 0.42199 -0.21145 0.42523 -0.23038 0.43056 C -0.25642 0.43796 -0.28159 0.44907 -0.30677 0.46019 C -0.31024 0.46181 -0.31302 0.46574 -0.31649 0.46759 C -0.32777 0.47315 -0.33784 0.47801 -0.34982 0.48056 C -0.35399 0.48148 -0.36007 0.48449 -0.36371 0.48611 C -0.3651 0.48681 -0.36788 0.48796 -0.36788 0.48819 C -0.3743 0.49444 -0.37691 0.49306 -0.38316 0.49722 C -0.39496 0.50509 -0.40642 0.51134 -0.41927 0.51574 C -0.42986 0.52523 -0.4493 0.53171 -0.4625 0.53611 C -0.47239 0.54607 -0.48507 0.55671 -0.49704 0.56204 C -0.50954 0.56759 -0.52309 0.57037 -0.53593 0.575 C -0.5467 0.57894 -0.55694 0.58542 -0.56788 0.58796 C -0.5776 0.59444 -0.57135 0.5912 -0.58732 0.59537 C -0.59236 0.59676 -0.59757 0.6 -0.6026 0.60093 C -0.62118 0.60394 -0.64079 0.60625 -0.65954 0.60833 C -0.68107 0.61551 -0.70312 0.61412 -0.72482 0.61944 C -0.73507 0.62199 -0.74496 0.62639 -0.75538 0.6287 C -0.76302 0.63565 -0.7559 0.63032 -0.76788 0.63426 C -0.77395 0.63634 -0.77986 0.63958 -0.78593 0.64167 C -0.79288 0.64792 -0.80138 0.65185 -0.80972 0.65463 C -0.82013 0.66389 -0.83368 0.66458 -0.84427 0.67315 C -0.86458 0.68912 -0.88645 0.6956 -0.90954 0.69907 C -0.94288 0.69815 -0.97395 0.69745 -1.00677 0.69352 C -1.01805 0.68843 -1.02968 0.68796 -1.04149 0.68611 C -1.05954 0.67801 -1.08246 0.68056 -1.10121 0.6787 C -1.10972 0.67778 -1.11909 0.67361 -1.1276 0.67315 C -1.13732 0.67269 -1.14704 0.67315 -1.15677 0.67315 " pathEditMode="relative" rAng="0" ptsTypes="ffffffffffffffffffffffffffffA">
                                      <p:cBhvr>
                                        <p:cTn id="24" dur="5000" fill="hold"/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" y="1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2343 0.2456 C -0.13402 0.24676 -0.14409 0.24676 -0.15399 0.25116 C -0.18802 0.24768 -0.21944 0.24815 -0.25399 0.2493 C -0.3059 0.24861 -0.35781 0.25116 -0.40954 0.2456 C -0.45069 0.2412 -0.48923 0.22592 -0.53038 0.22338 C -0.53819 0.21991 -0.53316 0.22199 -0.54566 0.21782 C -0.55607 0.21435 -0.5776 0.21412 -0.5776 0.21435 C -0.59184 0.20787 -0.61007 0.2081 -0.62482 0.20671 C -0.64027 0.19977 -0.65729 0.19745 -0.67343 0.1956 C -0.70173 0.18796 -0.72847 0.19282 -0.75816 0.19375 C -0.77135 0.19815 -0.78489 0.19954 -0.79843 0.20116 C -0.80069 0.20185 -0.80312 0.20254 -0.80538 0.20301 C -0.81423 0.2044 -0.82309 0.20486 -0.83177 0.20671 C -0.84479 0.20972 -0.85763 0.21435 -0.87066 0.21782 C -0.88541 0.22176 -0.90069 0.22685 -0.9151 0.23264 C -0.92257 0.23565 -0.92968 0.24004 -0.93732 0.2419 C -0.95312 0.24583 -0.96927 0.24815 -0.98454 0.25486 C -1.00538 0.26412 -1.02673 0.27083 -1.04843 0.27523 C -1.05121 0.27569 -1.05399 0.27662 -1.05677 0.27708 C -1.06319 0.27847 -1.07621 0.28079 -1.07621 0.28102 C -1.09722 0.29004 -1.13524 0.28819 -1.15677 0.28819 " pathEditMode="relative" rAng="0" ptsTypes="ffffffffffffffffffffA">
                                      <p:cBhvr>
                                        <p:cTn id="29" dur="50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7" y="-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816 0.42685 C -0.14357 0.45046 -0.18611 0.4581 -0.22482 0.46203 C -0.25503 0.45995 -0.28385 0.45717 -0.31371 0.45463 C -0.32447 0.44977 -0.33246 0.44861 -0.34427 0.44722 C -0.36267 0.4412 -0.38107 0.44027 -0.39982 0.43611 C -0.42274 0.43102 -0.4368 0.42824 -0.46232 0.42685 C -0.47152 0.4243 -0.4809 0.42384 -0.4901 0.42129 C -0.55086 0.42222 -0.58333 0.42384 -0.63454 0.4287 C -0.64513 0.43217 -0.65607 0.43518 -0.66649 0.43981 C -0.67274 0.44259 -0.67708 0.44791 -0.68316 0.45092 C -0.70052 0.45972 -0.71892 0.46828 -0.73732 0.47315 C -0.7526 0.48333 -0.77326 0.48657 -0.7901 0.48981 C -0.81354 0.50023 -0.84635 0.49699 -0.87066 0.49907 C -0.89427 0.49838 -0.91788 0.49838 -0.94149 0.49722 C -0.94982 0.49676 -0.9585 0.4919 -0.96649 0.48981 C -0.97482 0.4875 -0.98316 0.48634 -0.99149 0.48426 C -0.99826 0.48264 -1.00434 0.47824 -1.01111 0.47685 C -1.02239 0.4743 -1.04218 0.47384 -1.05121 0.47315 C -1.08593 0.46157 -1.12118 0.45833 -1.15677 0.45833 " pathEditMode="relative" rAng="0" ptsTypes="ffffffffffffffffffA">
                                      <p:cBhvr>
                                        <p:cTn id="34" dur="5000" fill="hold"/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" y="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9704 0.43959 C -0.10833 0.43449 -0.1217 0.43496 -0.13316 0.43403 C -0.14322 0.43172 -0.15191 0.42963 -0.16232 0.42847 C -0.1743 0.42315 -0.1875 0.42222 -0.19982 0.41736 C -0.20902 0.41389 -0.21597 0.40857 -0.22482 0.4044 C -0.2375 0.39838 -0.25121 0.39584 -0.26371 0.38959 C -0.26562 0.38866 -0.26736 0.38658 -0.26927 0.38588 C -0.28385 0.38033 -0.29791 0.37616 -0.31232 0.36922 C -0.3151 0.36783 -0.31788 0.36644 -0.32066 0.36551 C -0.3243 0.36435 -0.33177 0.36181 -0.33177 0.36204 C -0.33975 0.35486 -0.35 0.35672 -0.35816 0.3507 C -0.36527 0.34537 -0.37152 0.34028 -0.37899 0.33588 C -0.38645 0.33148 -0.39531 0.33148 -0.4026 0.32662 C -0.40416 0.3257 -0.4052 0.32361 -0.40677 0.32292 C -0.41632 0.31875 -0.4276 0.3169 -0.43732 0.31366 C -0.44757 0.31019 -0.45572 0.3007 -0.4651 0.29514 C -0.47378 0.29005 -0.48246 0.28426 -0.49149 0.28033 C -0.50086 0.27616 -0.5085 0.26783 -0.51788 0.26366 C -0.53819 0.25463 -0.56302 0.25718 -0.58316 0.25625 C -0.61371 0.25741 -0.64427 0.25903 -0.67482 0.25996 C -0.71649 0.26111 -0.79982 0.26366 -0.79982 0.26389 C -0.81093 0.26852 -0.80312 0.26574 -0.82621 0.26736 C -0.8467 0.26898 -0.86684 0.27107 -0.88732 0.27292 C -0.90017 0.27871 -0.91284 0.28635 -0.92621 0.28959 C -0.95399 0.2963 -0.98281 0.29676 -1.01093 0.29885 C -1.0625 0.30741 -1.00763 0.29885 -1.14149 0.30255 C -1.14635 0.30278 -1.15677 0.3044 -1.15677 0.30463 " pathEditMode="relative" rAng="0" ptsTypes="ffffffffffffffffffffffffffA">
                                      <p:cBhvr>
                                        <p:cTn id="39" dur="5000" fill="hold"/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4" grpId="0"/>
      <p:bldP spid="403464" grpId="1"/>
      <p:bldP spid="403465" grpId="0"/>
      <p:bldP spid="403465" grpId="1"/>
      <p:bldP spid="403466" grpId="0"/>
      <p:bldP spid="403466" grpId="1"/>
      <p:bldP spid="403467" grpId="0"/>
      <p:bldP spid="403467" grpId="1"/>
      <p:bldP spid="403468" grpId="0"/>
      <p:bldP spid="403468" grpId="1"/>
      <p:bldP spid="403469" grpId="0"/>
      <p:bldP spid="403469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89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1149350"/>
            <a:ext cx="86868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aseline="0" dirty="0">
                <a:solidFill>
                  <a:srgbClr val="9AFC24"/>
                </a:solidFill>
                <a:latin typeface="Arial Black" pitchFamily="34" charset="0"/>
              </a:rPr>
              <a:t>Google</a:t>
            </a:r>
          </a:p>
          <a:p>
            <a:pPr algn="ctr"/>
            <a:r>
              <a:rPr lang="en-US" sz="8000" baseline="0" dirty="0">
                <a:solidFill>
                  <a:srgbClr val="9AFC24"/>
                </a:solidFill>
                <a:latin typeface="Arial Black" pitchFamily="34" charset="0"/>
              </a:rPr>
              <a:t>+ 0.4 sec</a:t>
            </a:r>
          </a:p>
          <a:p>
            <a:pPr algn="ctr"/>
            <a:r>
              <a:rPr lang="en-US" sz="7200" baseline="0" dirty="0">
                <a:solidFill>
                  <a:srgbClr val="9AFC24"/>
                </a:solidFill>
                <a:latin typeface="Arial Black" pitchFamily="34" charset="0"/>
              </a:rPr>
              <a:t>searches </a:t>
            </a:r>
            <a:r>
              <a:rPr lang="en-US" sz="7200" baseline="0" dirty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 </a:t>
            </a:r>
            <a:r>
              <a:rPr lang="en-US" sz="7200" baseline="0" dirty="0">
                <a:solidFill>
                  <a:srgbClr val="9AFC24"/>
                </a:solidFill>
                <a:latin typeface="Arial Black" pitchFamily="34" charset="0"/>
              </a:rPr>
              <a:t>0.6%</a:t>
            </a:r>
            <a:endParaRPr lang="en-US" sz="8000" baseline="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5467442_4773ad11c0_b"/>
          <p:cNvPicPr>
            <a:picLocks noChangeAspect="1" noChangeArrowheads="1"/>
          </p:cNvPicPr>
          <p:nvPr/>
        </p:nvPicPr>
        <p:blipFill>
          <a:blip r:embed="rId3" cstate="print">
            <a:lum bright="64000" contrast="-86000"/>
          </a:blip>
          <a:srcRect/>
          <a:stretch>
            <a:fillRect/>
          </a:stretch>
        </p:blipFill>
        <p:spPr bwMode="auto">
          <a:xfrm>
            <a:off x="-31750" y="-609600"/>
            <a:ext cx="9220200" cy="869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2590800"/>
            <a:ext cx="312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0" cap="small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14 Rules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67000" y="0"/>
            <a:ext cx="67818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Make fewer HTTP requests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Use a CDN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Add an Expires header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Gzip</a:t>
            </a: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 components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Put stylesheets at the top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Put scripts at the bottom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Avoid CSS expressions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Make JS and CSS external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Reduce DNS lookups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Minify JS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Avoid redirects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Remove duplicate scripts</a:t>
            </a: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Configure </a:t>
            </a:r>
            <a:r>
              <a:rPr lang="en-US" sz="3000" kern="0" cap="small" baseline="0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ETags</a:t>
            </a:r>
            <a:endParaRPr lang="en-US" sz="3000" kern="0" cap="small" baseline="0" dirty="0">
              <a:solidFill>
                <a:schemeClr val="accent4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marL="511175" indent="-511175" eaLnBrk="1" hangingPunct="1">
              <a:spcBef>
                <a:spcPct val="5000"/>
              </a:spcBef>
              <a:buFontTx/>
              <a:buAutoNum type="arabicPeriod"/>
              <a:defRPr/>
            </a:pPr>
            <a:r>
              <a:rPr lang="en-US" sz="3000" kern="0" cap="small" baseline="0" dirty="0">
                <a:solidFill>
                  <a:schemeClr val="accent4">
                    <a:lumMod val="95000"/>
                    <a:lumOff val="5000"/>
                  </a:schemeClr>
                </a:solidFill>
                <a:latin typeface="Arial Black" pitchFamily="34" charset="0"/>
              </a:rPr>
              <a:t>Make AJAX cacheable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10731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aseline="0">
                <a:solidFill>
                  <a:srgbClr val="CC00FF"/>
                </a:solidFill>
                <a:latin typeface="Arial Black" pitchFamily="34" charset="0"/>
              </a:rPr>
              <a:t>Yahoo!</a:t>
            </a:r>
          </a:p>
          <a:p>
            <a:pPr algn="ctr"/>
            <a:r>
              <a:rPr lang="en-US" sz="8000" baseline="0">
                <a:solidFill>
                  <a:srgbClr val="CC00FF"/>
                </a:solidFill>
                <a:latin typeface="Arial Black" pitchFamily="34" charset="0"/>
              </a:rPr>
              <a:t>+ 0.4 sec</a:t>
            </a:r>
          </a:p>
          <a:p>
            <a:pPr algn="ctr"/>
            <a:r>
              <a:rPr lang="en-US" sz="7200" baseline="0">
                <a:solidFill>
                  <a:srgbClr val="CC00FF"/>
                </a:solidFill>
                <a:latin typeface="Arial Black" pitchFamily="34" charset="0"/>
              </a:rPr>
              <a:t>traffic </a:t>
            </a:r>
            <a:r>
              <a:rPr lang="en-US" sz="8000" baseline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 </a:t>
            </a:r>
            <a:r>
              <a:rPr lang="en-US" sz="8000" baseline="0">
                <a:solidFill>
                  <a:srgbClr val="CC00FF"/>
                </a:solidFill>
                <a:latin typeface="Arial Black" pitchFamily="34" charset="0"/>
              </a:rPr>
              <a:t>5-9%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2400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aseline="0">
                <a:solidFill>
                  <a:srgbClr val="FA54A7"/>
                </a:solidFill>
                <a:latin typeface="Arial Black" pitchFamily="34" charset="0"/>
              </a:rPr>
              <a:t>Bing</a:t>
            </a:r>
            <a:endParaRPr lang="en-US" sz="8000" baseline="0">
              <a:solidFill>
                <a:srgbClr val="FA54A7"/>
              </a:solidFill>
              <a:latin typeface="Arial Black" pitchFamily="34" charset="0"/>
            </a:endParaRPr>
          </a:p>
          <a:p>
            <a:pPr algn="ctr"/>
            <a:r>
              <a:rPr lang="en-US" sz="8000" baseline="0">
                <a:solidFill>
                  <a:srgbClr val="FA54A7"/>
                </a:solidFill>
                <a:latin typeface="Arial Black" pitchFamily="34" charset="0"/>
              </a:rPr>
              <a:t>+2 sec</a:t>
            </a:r>
          </a:p>
          <a:p>
            <a:pPr algn="ctr"/>
            <a:r>
              <a:rPr lang="en-US" sz="8000" baseline="0">
                <a:solidFill>
                  <a:srgbClr val="FA54A7"/>
                </a:solidFill>
                <a:latin typeface="Arial Black" pitchFamily="34" charset="0"/>
              </a:rPr>
              <a:t>revenue </a:t>
            </a:r>
            <a:r>
              <a:rPr lang="en-US" sz="8000" baseline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 </a:t>
            </a:r>
            <a:r>
              <a:rPr lang="en-US" sz="8000" baseline="0">
                <a:solidFill>
                  <a:srgbClr val="FA54A7"/>
                </a:solidFill>
                <a:latin typeface="Arial Black" pitchFamily="34" charset="0"/>
              </a:rPr>
              <a:t>4.3%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75723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aseline="0" dirty="0">
                <a:solidFill>
                  <a:srgbClr val="00B0F0"/>
                </a:solidFill>
                <a:latin typeface="Arial Black" pitchFamily="34" charset="0"/>
              </a:rPr>
              <a:t>Shopzilla</a:t>
            </a:r>
            <a:endParaRPr lang="en-US" sz="8000" baseline="0" dirty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en-US" sz="8000" baseline="0" dirty="0">
                <a:solidFill>
                  <a:srgbClr val="00B0F0"/>
                </a:solidFill>
                <a:latin typeface="Arial Black" pitchFamily="34" charset="0"/>
              </a:rPr>
              <a:t>-5 sec</a:t>
            </a:r>
          </a:p>
          <a:p>
            <a:pPr algn="ctr"/>
            <a:r>
              <a:rPr lang="en-US" sz="8000" baseline="0" dirty="0">
                <a:solidFill>
                  <a:srgbClr val="00B0F0"/>
                </a:solidFill>
                <a:latin typeface="Arial Black" pitchFamily="34" charset="0"/>
              </a:rPr>
              <a:t>revenue </a:t>
            </a:r>
            <a:r>
              <a:rPr lang="en-US" sz="11500" baseline="10000" dirty="0">
                <a:solidFill>
                  <a:srgbClr val="008000"/>
                </a:solidFill>
                <a:latin typeface="Arial Black" pitchFamily="34" charset="0"/>
                <a:sym typeface="Wingdings" pitchFamily="2" charset="2"/>
              </a:rPr>
              <a:t></a:t>
            </a:r>
            <a:r>
              <a:rPr lang="en-US" sz="11500" baseline="10000" dirty="0">
                <a:solidFill>
                  <a:srgbClr val="9AFC24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8000" baseline="0" dirty="0" smtClean="0">
                <a:solidFill>
                  <a:srgbClr val="00B0F0"/>
                </a:solidFill>
                <a:latin typeface="Arial Black" pitchFamily="34" charset="0"/>
              </a:rPr>
              <a:t>12%</a:t>
            </a:r>
            <a:endParaRPr lang="en-US" sz="8000" baseline="0" dirty="0">
              <a:solidFill>
                <a:srgbClr val="00B0F0"/>
              </a:solidFill>
              <a:latin typeface="Arial Black" pitchFamily="34" charset="0"/>
            </a:endParaRPr>
          </a:p>
          <a:p>
            <a:pPr algn="ctr"/>
            <a:r>
              <a:rPr lang="en-AU" sz="8000" baseline="0" dirty="0">
                <a:solidFill>
                  <a:srgbClr val="00B0F0"/>
                </a:solidFill>
                <a:latin typeface="Arial Black" pitchFamily="34" charset="0"/>
                <a:sym typeface="Wingdings" pitchFamily="2" charset="2"/>
              </a:rPr>
              <a:t>hw</a:t>
            </a:r>
            <a:r>
              <a:rPr lang="en-US" sz="8000" baseline="0" dirty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8000" baseline="0" dirty="0">
                <a:solidFill>
                  <a:srgbClr val="008000"/>
                </a:solidFill>
                <a:latin typeface="Arial Black" pitchFamily="34" charset="0"/>
                <a:sym typeface="Wingdings" pitchFamily="2" charset="2"/>
              </a:rPr>
              <a:t></a:t>
            </a:r>
            <a:r>
              <a:rPr lang="en-US" sz="8000" baseline="0" dirty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AU" sz="8000" baseline="0" dirty="0" smtClean="0">
                <a:solidFill>
                  <a:srgbClr val="00B0F0"/>
                </a:solidFill>
                <a:latin typeface="Arial Black" pitchFamily="34" charset="0"/>
                <a:sym typeface="Wingdings" pitchFamily="2" charset="2"/>
              </a:rPr>
              <a:t>50</a:t>
            </a:r>
            <a:r>
              <a:rPr lang="en-AU" sz="8000" baseline="0" dirty="0" smtClean="0">
                <a:solidFill>
                  <a:srgbClr val="00B0F0"/>
                </a:solidFill>
                <a:latin typeface="Arial Black" pitchFamily="34" charset="0"/>
              </a:rPr>
              <a:t>%</a:t>
            </a:r>
            <a:endParaRPr lang="en-US" sz="80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762000"/>
            <a:ext cx="9144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en-US" sz="9600" baseline="0">
                <a:solidFill>
                  <a:srgbClr val="FF9900"/>
                </a:solidFill>
                <a:latin typeface="Arial Black" pitchFamily="34" charset="0"/>
              </a:rPr>
              <a:t>Netflix</a:t>
            </a:r>
            <a:endParaRPr lang="en-US" sz="8000" baseline="0">
              <a:solidFill>
                <a:srgbClr val="FF9900"/>
              </a:solidFill>
              <a:latin typeface="Arial Black" pitchFamily="34" charset="0"/>
            </a:endParaRPr>
          </a:p>
          <a:p>
            <a:pPr algn="ctr"/>
            <a:r>
              <a:rPr lang="en-US" sz="8000" baseline="0">
                <a:solidFill>
                  <a:srgbClr val="FF9900"/>
                </a:solidFill>
                <a:latin typeface="Arial Black" pitchFamily="34" charset="0"/>
              </a:rPr>
              <a:t>outbound bandwidth         </a:t>
            </a:r>
            <a:r>
              <a:rPr lang="en-US" sz="8000" baseline="0">
                <a:solidFill>
                  <a:srgbClr val="008000"/>
                </a:solidFill>
                <a:latin typeface="Arial Black" pitchFamily="34" charset="0"/>
                <a:sym typeface="Wingdings" pitchFamily="2" charset="2"/>
              </a:rPr>
              <a:t></a:t>
            </a:r>
            <a:r>
              <a:rPr lang="en-US" sz="8000" baseline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 </a:t>
            </a:r>
            <a:r>
              <a:rPr lang="en-US" sz="8000" baseline="0">
                <a:solidFill>
                  <a:srgbClr val="FF9900"/>
                </a:solidFill>
                <a:latin typeface="Arial Black" pitchFamily="34" charset="0"/>
              </a:rPr>
              <a:t>43%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503078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133600"/>
            <a:ext cx="4581525" cy="322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724400"/>
            <a:ext cx="5410097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52400" y="1149350"/>
            <a:ext cx="9372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6600" baseline="0" dirty="0">
                <a:solidFill>
                  <a:srgbClr val="00B0F0"/>
                </a:solidFill>
                <a:latin typeface="Arial Black" pitchFamily="34" charset="0"/>
              </a:rPr>
              <a:t>fast performance =</a:t>
            </a:r>
          </a:p>
          <a:p>
            <a:pPr marL="798513" lvl="1" indent="-341313">
              <a:spcBef>
                <a:spcPts val="1200"/>
              </a:spcBef>
              <a:defRPr/>
            </a:pPr>
            <a:r>
              <a:rPr lang="en-AU" sz="5400" spc="-100" baseline="0" dirty="0">
                <a:solidFill>
                  <a:schemeClr val="bg1"/>
                </a:solidFill>
                <a:latin typeface="Arial Black" pitchFamily="34" charset="0"/>
              </a:rPr>
              <a:t>better user experience</a:t>
            </a:r>
          </a:p>
          <a:p>
            <a:pPr marL="798513" lvl="1" indent="-341313">
              <a:spcBef>
                <a:spcPts val="1200"/>
              </a:spcBef>
              <a:defRPr/>
            </a:pPr>
            <a:r>
              <a:rPr lang="en-AU" sz="5400" baseline="0" dirty="0">
                <a:solidFill>
                  <a:schemeClr val="bg1"/>
                </a:solidFill>
                <a:latin typeface="Arial Black" pitchFamily="34" charset="0"/>
              </a:rPr>
              <a:t>more traffic</a:t>
            </a:r>
          </a:p>
          <a:p>
            <a:pPr marL="798513" lvl="1" indent="-341313">
              <a:spcBef>
                <a:spcPts val="1200"/>
              </a:spcBef>
              <a:defRPr/>
            </a:pPr>
            <a:r>
              <a:rPr lang="en-AU" sz="5400" baseline="0" dirty="0">
                <a:solidFill>
                  <a:schemeClr val="bg1"/>
                </a:solidFill>
                <a:latin typeface="Arial Black" pitchFamily="34" charset="0"/>
              </a:rPr>
              <a:t>more revenue</a:t>
            </a:r>
          </a:p>
          <a:p>
            <a:pPr marL="798513" lvl="1" indent="-341313">
              <a:spcBef>
                <a:spcPts val="1200"/>
              </a:spcBef>
              <a:defRPr/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reduced costs</a:t>
            </a:r>
            <a:endParaRPr lang="en-US" sz="54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/>
          <p:cNvSpPr txBox="1">
            <a:spLocks noChangeArrowheads="1"/>
          </p:cNvSpPr>
          <p:nvPr/>
        </p:nvSpPr>
        <p:spPr bwMode="auto">
          <a:xfrm>
            <a:off x="152400" y="1149350"/>
            <a:ext cx="8305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AU" sz="6600" baseline="0">
                <a:solidFill>
                  <a:srgbClr val="00B0F0"/>
                </a:solidFill>
                <a:latin typeface="Arial Black" pitchFamily="34" charset="0"/>
              </a:rPr>
              <a:t>so...</a:t>
            </a:r>
            <a:endParaRPr lang="en-US" sz="5400" baseline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447925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7200" baseline="0" dirty="0">
                <a:solidFill>
                  <a:srgbClr val="00B0F0"/>
                </a:solidFill>
                <a:latin typeface="Arial Black" pitchFamily="34" charset="0"/>
              </a:rPr>
              <a:t>why don't more people do it?</a:t>
            </a:r>
            <a:endParaRPr lang="en-US" sz="60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133600" y="609600"/>
            <a:ext cx="4953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11500" baseline="0">
                <a:solidFill>
                  <a:srgbClr val="FF9900"/>
                </a:solidFill>
                <a:latin typeface="Arial Black" pitchFamily="34" charset="0"/>
              </a:rPr>
              <a:t>it's</a:t>
            </a:r>
            <a:endParaRPr lang="en-US" sz="8800" baseline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133600" y="2471738"/>
            <a:ext cx="4953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11500" baseline="0">
                <a:solidFill>
                  <a:srgbClr val="FF9900"/>
                </a:solidFill>
                <a:latin typeface="Arial Black" pitchFamily="34" charset="0"/>
              </a:rPr>
              <a:t>too</a:t>
            </a:r>
            <a:endParaRPr lang="en-US" sz="8800" baseline="0">
              <a:solidFill>
                <a:srgbClr val="FF9900"/>
              </a:solidFill>
              <a:latin typeface="Arial Black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133600" y="4343400"/>
            <a:ext cx="4953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11500" baseline="0">
                <a:solidFill>
                  <a:srgbClr val="FF9900"/>
                </a:solidFill>
                <a:latin typeface="Arial Black" pitchFamily="34" charset="0"/>
              </a:rPr>
              <a:t>hard!</a:t>
            </a:r>
            <a:endParaRPr lang="en-US" sz="8800" baseline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-league-of-their-own-j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3050" y="1752600"/>
            <a:ext cx="6057900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0" y="22098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7200" baseline="0" dirty="0" smtClean="0">
                <a:solidFill>
                  <a:srgbClr val="00B0F0"/>
                </a:solidFill>
                <a:latin typeface="Arial Black" pitchFamily="34" charset="0"/>
              </a:rPr>
              <a:t>"the </a:t>
            </a:r>
            <a:r>
              <a:rPr lang="en-AU" sz="7200" baseline="0" dirty="0">
                <a:solidFill>
                  <a:srgbClr val="00B0F0"/>
                </a:solidFill>
                <a:latin typeface="Arial Black" pitchFamily="34" charset="0"/>
              </a:rPr>
              <a:t>hard is what makes it </a:t>
            </a:r>
            <a:r>
              <a:rPr lang="en-AU" sz="7200" baseline="0" dirty="0" smtClean="0">
                <a:solidFill>
                  <a:srgbClr val="00B0F0"/>
                </a:solidFill>
                <a:latin typeface="Arial Black" pitchFamily="34" charset="0"/>
              </a:rPr>
              <a:t>great"</a:t>
            </a:r>
            <a:endParaRPr lang="en-US" sz="6000" baseline="0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828800"/>
            <a:ext cx="9144000" cy="341632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7200" baseline="0" dirty="0" smtClean="0">
                <a:latin typeface="Arial Black" pitchFamily="34" charset="0"/>
              </a:rPr>
              <a:t>"if it wasn't hard everyone would do it"</a:t>
            </a:r>
            <a:endParaRPr lang="en-US" sz="6000" baseline="0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5400" b="0" dirty="0" smtClean="0">
                <a:latin typeface="Arial Black" pitchFamily="34" charset="0"/>
              </a:rPr>
              <a:t>Even Faster Web Sites</a:t>
            </a:r>
            <a:endParaRPr lang="en-US" sz="5400" b="0" dirty="0" smtClean="0">
              <a:latin typeface="Arial Black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119188"/>
            <a:ext cx="86106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US" sz="2200" kern="0" baseline="0" dirty="0">
                <a:solidFill>
                  <a:schemeClr val="accent3"/>
                </a:solidFill>
                <a:latin typeface="+mn-lt"/>
              </a:rPr>
              <a:t>Splitting the initial payload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Loading scripts without blocking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Coupling asynchronous scripts</a:t>
            </a:r>
            <a:endParaRPr lang="en-US" sz="2200" kern="0" baseline="0" dirty="0">
              <a:solidFill>
                <a:schemeClr val="accent3"/>
              </a:solidFill>
              <a:latin typeface="+mn-lt"/>
            </a:endParaRP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US" sz="2200" kern="0" baseline="0" dirty="0">
                <a:solidFill>
                  <a:schemeClr val="accent3"/>
                </a:solidFill>
                <a:latin typeface="+mn-lt"/>
              </a:rPr>
              <a:t>Positioning inline scripts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Sharding dominant domains</a:t>
            </a:r>
            <a:endParaRPr lang="en-US" sz="2200" kern="0" baseline="0" dirty="0">
              <a:solidFill>
                <a:schemeClr val="accent3"/>
              </a:solidFill>
              <a:latin typeface="+mn-lt"/>
            </a:endParaRP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Flushing the document early</a:t>
            </a:r>
            <a:endParaRPr lang="en-US" sz="2200" kern="0" baseline="0" dirty="0">
              <a:solidFill>
                <a:schemeClr val="accent3"/>
              </a:solidFill>
              <a:latin typeface="+mn-lt"/>
            </a:endParaRP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Using iframes sparingly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Simplifying CSS Selectors</a:t>
            </a:r>
          </a:p>
          <a:p>
            <a:pPr marL="511175" indent="-511175" eaLnBrk="1" hangingPunct="1">
              <a:spcBef>
                <a:spcPts val="12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Understanding Ajax performance..........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Doug Crockford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Creating responsive web apps............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Ben Galbraith, Dion Almaer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Writing efficient JavaScript.............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Nicholas Zakas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Scaling with Comet.....................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Dylan Schiemann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Going beyond </a:t>
            </a:r>
            <a:r>
              <a:rPr lang="en-AU" sz="2200" kern="0" baseline="0" dirty="0" err="1">
                <a:solidFill>
                  <a:schemeClr val="accent3"/>
                </a:solidFill>
                <a:latin typeface="+mn-lt"/>
              </a:rPr>
              <a:t>gzipping</a:t>
            </a: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...............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Tony Gentilcore</a:t>
            </a:r>
          </a:p>
          <a:p>
            <a:pPr marL="511175" indent="-511175" eaLnBrk="1" hangingPunct="1">
              <a:spcBef>
                <a:spcPts val="500"/>
              </a:spcBef>
              <a:defRPr/>
            </a:pPr>
            <a:r>
              <a:rPr lang="en-AU" sz="2200" kern="0" baseline="0" dirty="0">
                <a:solidFill>
                  <a:schemeClr val="accent3"/>
                </a:solidFill>
                <a:latin typeface="+mn-lt"/>
              </a:rPr>
              <a:t>Optimizing images...................</a:t>
            </a:r>
            <a:r>
              <a:rPr lang="en-AU" sz="2200" i="1" kern="0" baseline="0" dirty="0">
                <a:solidFill>
                  <a:schemeClr val="accent3"/>
                </a:solidFill>
                <a:latin typeface="+mn-lt"/>
              </a:rPr>
              <a:t>Stoyan Stefanov, Nicole Sullivan</a:t>
            </a:r>
            <a:endParaRPr lang="en-US" sz="2200" i="1" kern="0" baseline="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152400" y="1149350"/>
            <a:ext cx="899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AU" sz="3600" baseline="0">
                <a:solidFill>
                  <a:schemeClr val="bg1"/>
                </a:solidFill>
                <a:latin typeface="Arial Black" pitchFamily="34" charset="0"/>
              </a:rPr>
              <a:t>this year's theme:</a:t>
            </a:r>
            <a:endParaRPr lang="en-US" sz="2800" baseline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5495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8000" baseline="0">
                <a:solidFill>
                  <a:srgbClr val="00B0F0"/>
                </a:solidFill>
                <a:latin typeface="Arial Black" pitchFamily="34" charset="0"/>
              </a:rPr>
              <a:t>Fast by Default</a:t>
            </a:r>
            <a:endParaRPr lang="en-US" sz="6600" baseline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AU" sz="6600" baseline="0" dirty="0" err="1">
                <a:solidFill>
                  <a:srgbClr val="00B0F0"/>
                </a:solidFill>
                <a:latin typeface="Arial Black" pitchFamily="34" charset="0"/>
              </a:rPr>
              <a:t>Aptimize</a:t>
            </a:r>
            <a:r>
              <a:rPr lang="en-AU" sz="6600" baseline="0" dirty="0">
                <a:solidFill>
                  <a:srgbClr val="00B0F0"/>
                </a:solidFill>
                <a:latin typeface="Arial Black" pitchFamily="34" charset="0"/>
              </a:rPr>
              <a:t> WAX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concatenate scripts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concatenate stylesheets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sprites, data: URIs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far future Expires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minify JS and CSS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rgbClr val="9AFC24"/>
                </a:solidFill>
                <a:latin typeface="Arial Black" pitchFamily="34" charset="0"/>
              </a:rPr>
              <a:t>automatically in real time</a:t>
            </a:r>
            <a:endParaRPr lang="en-US" sz="5400" baseline="0" dirty="0">
              <a:solidFill>
                <a:srgbClr val="9AFC24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6600" baseline="0" dirty="0">
                <a:solidFill>
                  <a:srgbClr val="00B0F0"/>
                </a:solidFill>
                <a:latin typeface="Arial Black" pitchFamily="34" charset="0"/>
              </a:rPr>
              <a:t>WAX on:</a:t>
            </a:r>
          </a:p>
          <a:p>
            <a:pPr lvl="1">
              <a:lnSpc>
                <a:spcPct val="80000"/>
              </a:lnSpc>
            </a:pPr>
            <a:r>
              <a:rPr lang="en-AU" sz="4600" baseline="0" dirty="0">
                <a:solidFill>
                  <a:schemeClr val="bg1"/>
                </a:solidFill>
                <a:latin typeface="Arial" charset="0"/>
                <a:cs typeface="Arial" charset="0"/>
              </a:rPr>
              <a:t>http://sharepoint.microsoft.com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# requests empty: 96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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 35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# requests primed: 50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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 9</a:t>
            </a:r>
          </a:p>
          <a:p>
            <a:pPr lvl="2" indent="-457200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scripts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7, stylesheets 12, images 25</a:t>
            </a:r>
          </a:p>
          <a:p>
            <a:pPr lvl="2" indent="-457200">
              <a:spcBef>
                <a:spcPts val="1200"/>
              </a:spcBef>
            </a:pPr>
            <a:r>
              <a:rPr lang="en-AU" sz="4400" baseline="0" dirty="0">
                <a:solidFill>
                  <a:srgbClr val="9AFC24"/>
                </a:solidFill>
                <a:latin typeface="Arial Black" pitchFamily="34" charset="0"/>
                <a:sym typeface="Wingdings 3" pitchFamily="18" charset="2"/>
              </a:rPr>
              <a:t>pages faster: 46-64% empty, 15-53% primed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5400" baseline="0" dirty="0" err="1">
                <a:solidFill>
                  <a:srgbClr val="00B0F0"/>
                </a:solidFill>
                <a:latin typeface="Arial Black" pitchFamily="34" charset="0"/>
              </a:rPr>
              <a:t>Strangeloop</a:t>
            </a:r>
            <a:r>
              <a:rPr lang="en-AU" sz="5400" baseline="0" dirty="0">
                <a:solidFill>
                  <a:srgbClr val="00B0F0"/>
                </a:solidFill>
                <a:latin typeface="Arial Black" pitchFamily="34" charset="0"/>
              </a:rPr>
              <a:t> Networks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"typical ecommerce site"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pages per visit: 11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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 16</a:t>
            </a:r>
          </a:p>
          <a:p>
            <a:pPr lvl="1">
              <a:spcBef>
                <a:spcPts val="1200"/>
              </a:spcBef>
            </a:pP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time on site: 24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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 30 mins</a:t>
            </a:r>
          </a:p>
          <a:p>
            <a:pPr lvl="2" indent="-457200">
              <a:spcBef>
                <a:spcPts val="1200"/>
              </a:spcBef>
            </a:pPr>
            <a:r>
              <a:rPr lang="en-AU" sz="4400" baseline="0" dirty="0">
                <a:solidFill>
                  <a:srgbClr val="9AFC24"/>
                </a:solidFill>
                <a:latin typeface="Arial Black" pitchFamily="34" charset="0"/>
                <a:sym typeface="Wingdings 3" pitchFamily="18" charset="2"/>
              </a:rPr>
              <a:t>conversions: 16%</a:t>
            </a:r>
          </a:p>
          <a:p>
            <a:pPr lvl="2" indent="-457200">
              <a:spcBef>
                <a:spcPts val="1200"/>
              </a:spcBef>
            </a:pPr>
            <a:r>
              <a:rPr lang="en-AU" sz="4400" baseline="0" dirty="0">
                <a:solidFill>
                  <a:srgbClr val="9AFC24"/>
                </a:solidFill>
                <a:latin typeface="Arial Black" pitchFamily="34" charset="0"/>
                <a:sym typeface="Wingdings 3" pitchFamily="18" charset="2"/>
              </a:rPr>
              <a:t>order value: 5.5%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60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AU" sz="6600" baseline="0" dirty="0" smtClean="0">
                <a:solidFill>
                  <a:srgbClr val="00B0F0"/>
                </a:solidFill>
                <a:latin typeface="Arial Black" pitchFamily="34" charset="0"/>
              </a:rPr>
              <a:t>Rails</a:t>
            </a:r>
            <a:endParaRPr lang="en-AU" sz="6600" baseline="0" dirty="0">
              <a:solidFill>
                <a:srgbClr val="00B0F0"/>
              </a:solidFill>
              <a:latin typeface="Arial Black" pitchFamily="34" charset="0"/>
            </a:endParaRP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far future Expires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concatenate </a:t>
            </a:r>
            <a:r>
              <a:rPr lang="en-AU" sz="4400" baseline="0" dirty="0">
                <a:solidFill>
                  <a:schemeClr val="bg1"/>
                </a:solidFill>
                <a:latin typeface="Arial Black" pitchFamily="34" charset="0"/>
              </a:rPr>
              <a:t>scripts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domain sharding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configure ETags</a:t>
            </a:r>
          </a:p>
          <a:p>
            <a:pPr lvl="2" indent="-457200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in pipeline: </a:t>
            </a:r>
            <a:r>
              <a:rPr lang="en-AU" sz="4400" baseline="0" dirty="0" err="1" smtClean="0">
                <a:solidFill>
                  <a:schemeClr val="bg1"/>
                </a:solidFill>
                <a:latin typeface="Arial Black" pitchFamily="34" charset="0"/>
              </a:rPr>
              <a:t>async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scripts, </a:t>
            </a:r>
            <a:r>
              <a:rPr lang="en-AU" sz="4400" baseline="0" dirty="0" err="1" smtClean="0">
                <a:solidFill>
                  <a:schemeClr val="bg1"/>
                </a:solidFill>
                <a:latin typeface="Arial Black" pitchFamily="34" charset="0"/>
              </a:rPr>
              <a:t>spriting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en-AU" sz="4400" baseline="0" dirty="0" err="1" smtClean="0">
                <a:solidFill>
                  <a:schemeClr val="bg1"/>
                </a:solidFill>
                <a:latin typeface="Arial Black" pitchFamily="34" charset="0"/>
              </a:rPr>
              <a:t>minification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, flushing </a:t>
            </a:r>
            <a:endParaRPr lang="en-US" sz="5400" baseline="0" dirty="0">
              <a:solidFill>
                <a:srgbClr val="9AFC24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8915400" cy="65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AU" sz="6600" baseline="0" dirty="0" err="1" smtClean="0">
                <a:solidFill>
                  <a:srgbClr val="00B0F0"/>
                </a:solidFill>
                <a:latin typeface="Arial Black" pitchFamily="34" charset="0"/>
              </a:rPr>
              <a:t>SproutCore</a:t>
            </a:r>
            <a:endParaRPr lang="en-AU" sz="6600" baseline="0" dirty="0">
              <a:solidFill>
                <a:srgbClr val="00B0F0"/>
              </a:solidFill>
              <a:latin typeface="Arial Black" pitchFamily="34" charset="0"/>
            </a:endParaRP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concatenate scripts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concatenate stylesheets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versioning (future Expires)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stylesheets at the top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scripts at the bottom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minify JS &amp; CSS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remove dupe scripts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1747838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aseline="0" dirty="0" smtClean="0">
                <a:solidFill>
                  <a:schemeClr val="bg1"/>
                </a:solidFill>
                <a:latin typeface="Arial Black" pitchFamily="34" charset="0"/>
              </a:rPr>
              <a:t>WPO</a:t>
            </a:r>
            <a:endParaRPr lang="en-US" sz="80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2843748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news</a:t>
            </a:r>
            <a:endParaRPr lang="en-US" sz="54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ursor-hand-17x22-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2990850"/>
            <a:ext cx="161925" cy="209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0"/>
            <a:ext cx="4724400" cy="400109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  <a:softEdge rad="127000"/>
          </a:effectLst>
        </p:spPr>
        <p:txBody>
          <a:bodyPr wrap="square" lIns="274320" tIns="274320" rIns="274320" bIns="274320" rtlCol="0">
            <a:spAutoFit/>
          </a:bodyPr>
          <a:lstStyle/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finds BG images</a:t>
            </a:r>
          </a:p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groups into sprites</a:t>
            </a:r>
          </a:p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generates sprite</a:t>
            </a:r>
          </a:p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recomputes BG pos</a:t>
            </a:r>
          </a:p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injects into page</a:t>
            </a:r>
          </a:p>
          <a:p>
            <a:pPr marL="228600" indent="-228600"/>
            <a:endParaRPr lang="en-AU" sz="32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228600" indent="-228600"/>
            <a:r>
              <a:rPr lang="en-A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http://spriteme.org/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025081" y="5898291"/>
            <a:ext cx="3888260" cy="56841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0056" y="1399032"/>
            <a:ext cx="3848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81000"/>
            <a:ext cx="8763000" cy="157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AU" sz="5400" baseline="0" dirty="0" err="1" smtClean="0">
                <a:solidFill>
                  <a:schemeClr val="bg1"/>
                </a:solidFill>
                <a:latin typeface="Arial Black" pitchFamily="34" charset="0"/>
              </a:rPr>
              <a:t>Browserscope</a:t>
            </a:r>
            <a:endParaRPr lang="en-AU" sz="5400" baseline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AU" sz="5400" baseline="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314450"/>
            <a:ext cx="16287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0" y="1371600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What makes sites feel slow</a:t>
            </a:r>
          </a:p>
          <a:p>
            <a:pPr algn="ctr"/>
            <a:r>
              <a:rPr lang="en-US" sz="16600" baseline="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?</a:t>
            </a:r>
            <a:endParaRPr lang="en-US" sz="6600" baseline="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souders\images\blog\har-firebu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5943600" cy="4171950"/>
          </a:xfrm>
          <a:prstGeom prst="rect">
            <a:avLst/>
          </a:prstGeom>
          <a:noFill/>
        </p:spPr>
      </p:pic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81000"/>
            <a:ext cx="8686800" cy="159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HTTP Archive Format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(HAR)</a:t>
            </a:r>
            <a:endParaRPr lang="en-US" sz="54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075" y="4305300"/>
            <a:ext cx="56483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/>
        </p:nvSpPr>
        <p:spPr bwMode="auto">
          <a:xfrm>
            <a:off x="1278255" y="3684270"/>
            <a:ext cx="521970" cy="247650"/>
          </a:xfrm>
          <a:custGeom>
            <a:avLst/>
            <a:gdLst>
              <a:gd name="connsiteX0" fmla="*/ 230505 w 521970"/>
              <a:gd name="connsiteY0" fmla="*/ 7620 h 247650"/>
              <a:gd name="connsiteX1" fmla="*/ 36195 w 521970"/>
              <a:gd name="connsiteY1" fmla="*/ 30480 h 247650"/>
              <a:gd name="connsiteX2" fmla="*/ 36195 w 521970"/>
              <a:gd name="connsiteY2" fmla="*/ 190500 h 247650"/>
              <a:gd name="connsiteX3" fmla="*/ 253365 w 521970"/>
              <a:gd name="connsiteY3" fmla="*/ 247650 h 247650"/>
              <a:gd name="connsiteX4" fmla="*/ 470535 w 521970"/>
              <a:gd name="connsiteY4" fmla="*/ 190500 h 247650"/>
              <a:gd name="connsiteX5" fmla="*/ 493395 w 521970"/>
              <a:gd name="connsiteY5" fmla="*/ 87630 h 247650"/>
              <a:gd name="connsiteX6" fmla="*/ 299085 w 521970"/>
              <a:gd name="connsiteY6" fmla="*/ 190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0" h="247650">
                <a:moveTo>
                  <a:pt x="230505" y="7620"/>
                </a:moveTo>
                <a:cubicBezTo>
                  <a:pt x="149542" y="3810"/>
                  <a:pt x="68580" y="0"/>
                  <a:pt x="36195" y="30480"/>
                </a:cubicBezTo>
                <a:cubicBezTo>
                  <a:pt x="3810" y="60960"/>
                  <a:pt x="0" y="154305"/>
                  <a:pt x="36195" y="190500"/>
                </a:cubicBezTo>
                <a:cubicBezTo>
                  <a:pt x="72390" y="226695"/>
                  <a:pt x="180975" y="247650"/>
                  <a:pt x="253365" y="247650"/>
                </a:cubicBezTo>
                <a:cubicBezTo>
                  <a:pt x="325755" y="247650"/>
                  <a:pt x="430530" y="217170"/>
                  <a:pt x="470535" y="190500"/>
                </a:cubicBezTo>
                <a:cubicBezTo>
                  <a:pt x="510540" y="163830"/>
                  <a:pt x="521970" y="116205"/>
                  <a:pt x="493395" y="87630"/>
                </a:cubicBezTo>
                <a:cubicBezTo>
                  <a:pt x="464820" y="59055"/>
                  <a:pt x="381952" y="39052"/>
                  <a:pt x="299085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417570" y="4876800"/>
            <a:ext cx="1143000" cy="304800"/>
          </a:xfrm>
          <a:custGeom>
            <a:avLst/>
            <a:gdLst>
              <a:gd name="connsiteX0" fmla="*/ 230505 w 521970"/>
              <a:gd name="connsiteY0" fmla="*/ 7620 h 247650"/>
              <a:gd name="connsiteX1" fmla="*/ 36195 w 521970"/>
              <a:gd name="connsiteY1" fmla="*/ 30480 h 247650"/>
              <a:gd name="connsiteX2" fmla="*/ 36195 w 521970"/>
              <a:gd name="connsiteY2" fmla="*/ 190500 h 247650"/>
              <a:gd name="connsiteX3" fmla="*/ 253365 w 521970"/>
              <a:gd name="connsiteY3" fmla="*/ 247650 h 247650"/>
              <a:gd name="connsiteX4" fmla="*/ 470535 w 521970"/>
              <a:gd name="connsiteY4" fmla="*/ 190500 h 247650"/>
              <a:gd name="connsiteX5" fmla="*/ 493395 w 521970"/>
              <a:gd name="connsiteY5" fmla="*/ 87630 h 247650"/>
              <a:gd name="connsiteX6" fmla="*/ 299085 w 521970"/>
              <a:gd name="connsiteY6" fmla="*/ 190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0" h="247650">
                <a:moveTo>
                  <a:pt x="230505" y="7620"/>
                </a:moveTo>
                <a:cubicBezTo>
                  <a:pt x="149542" y="3810"/>
                  <a:pt x="68580" y="0"/>
                  <a:pt x="36195" y="30480"/>
                </a:cubicBezTo>
                <a:cubicBezTo>
                  <a:pt x="3810" y="60960"/>
                  <a:pt x="0" y="154305"/>
                  <a:pt x="36195" y="190500"/>
                </a:cubicBezTo>
                <a:cubicBezTo>
                  <a:pt x="72390" y="226695"/>
                  <a:pt x="180975" y="247650"/>
                  <a:pt x="253365" y="247650"/>
                </a:cubicBezTo>
                <a:cubicBezTo>
                  <a:pt x="325755" y="247650"/>
                  <a:pt x="430530" y="217170"/>
                  <a:pt x="470535" y="190500"/>
                </a:cubicBezTo>
                <a:cubicBezTo>
                  <a:pt x="510540" y="163830"/>
                  <a:pt x="521970" y="116205"/>
                  <a:pt x="493395" y="87630"/>
                </a:cubicBezTo>
                <a:cubicBezTo>
                  <a:pt x="464820" y="59055"/>
                  <a:pt x="381952" y="39052"/>
                  <a:pt x="299085" y="19050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607945" y="2276475"/>
            <a:ext cx="1123950" cy="299085"/>
          </a:xfrm>
          <a:custGeom>
            <a:avLst/>
            <a:gdLst>
              <a:gd name="connsiteX0" fmla="*/ 683895 w 1123950"/>
              <a:gd name="connsiteY0" fmla="*/ 66675 h 299085"/>
              <a:gd name="connsiteX1" fmla="*/ 215265 w 1123950"/>
              <a:gd name="connsiteY1" fmla="*/ 43815 h 299085"/>
              <a:gd name="connsiteX2" fmla="*/ 43815 w 1123950"/>
              <a:gd name="connsiteY2" fmla="*/ 112395 h 299085"/>
              <a:gd name="connsiteX3" fmla="*/ 78105 w 1123950"/>
              <a:gd name="connsiteY3" fmla="*/ 226695 h 299085"/>
              <a:gd name="connsiteX4" fmla="*/ 512445 w 1123950"/>
              <a:gd name="connsiteY4" fmla="*/ 272415 h 299085"/>
              <a:gd name="connsiteX5" fmla="*/ 992505 w 1123950"/>
              <a:gd name="connsiteY5" fmla="*/ 272415 h 299085"/>
              <a:gd name="connsiteX6" fmla="*/ 1083945 w 1123950"/>
              <a:gd name="connsiteY6" fmla="*/ 112395 h 299085"/>
              <a:gd name="connsiteX7" fmla="*/ 752475 w 1123950"/>
              <a:gd name="connsiteY7" fmla="*/ 9525 h 299085"/>
              <a:gd name="connsiteX8" fmla="*/ 489585 w 1123950"/>
              <a:gd name="connsiteY8" fmla="*/ 5524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3950" h="299085">
                <a:moveTo>
                  <a:pt x="683895" y="66675"/>
                </a:moveTo>
                <a:cubicBezTo>
                  <a:pt x="502920" y="51435"/>
                  <a:pt x="321945" y="36195"/>
                  <a:pt x="215265" y="43815"/>
                </a:cubicBezTo>
                <a:cubicBezTo>
                  <a:pt x="108585" y="51435"/>
                  <a:pt x="66675" y="81915"/>
                  <a:pt x="43815" y="112395"/>
                </a:cubicBezTo>
                <a:cubicBezTo>
                  <a:pt x="20955" y="142875"/>
                  <a:pt x="0" y="200025"/>
                  <a:pt x="78105" y="226695"/>
                </a:cubicBezTo>
                <a:cubicBezTo>
                  <a:pt x="156210" y="253365"/>
                  <a:pt x="360045" y="264795"/>
                  <a:pt x="512445" y="272415"/>
                </a:cubicBezTo>
                <a:cubicBezTo>
                  <a:pt x="664845" y="280035"/>
                  <a:pt x="897255" y="299085"/>
                  <a:pt x="992505" y="272415"/>
                </a:cubicBezTo>
                <a:cubicBezTo>
                  <a:pt x="1087755" y="245745"/>
                  <a:pt x="1123950" y="156210"/>
                  <a:pt x="1083945" y="112395"/>
                </a:cubicBezTo>
                <a:cubicBezTo>
                  <a:pt x="1043940" y="68580"/>
                  <a:pt x="851535" y="19050"/>
                  <a:pt x="752475" y="9525"/>
                </a:cubicBezTo>
                <a:cubicBezTo>
                  <a:pt x="653415" y="0"/>
                  <a:pt x="571500" y="27622"/>
                  <a:pt x="489585" y="55245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4" name="Straight Arrow Connector 13"/>
          <p:cNvCxnSpPr>
            <a:stCxn id="8" idx="5"/>
          </p:cNvCxnSpPr>
          <p:nvPr/>
        </p:nvCxnSpPr>
        <p:spPr bwMode="auto">
          <a:xfrm flipV="1">
            <a:off x="1771650" y="2514600"/>
            <a:ext cx="880110" cy="12573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81000"/>
            <a:ext cx="87630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AU" sz="5400" baseline="0" dirty="0" smtClean="0">
                <a:solidFill>
                  <a:schemeClr val="bg1"/>
                </a:solidFill>
                <a:latin typeface="Arial Black" pitchFamily="34" charset="0"/>
              </a:rPr>
              <a:t>@font-face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endParaRPr lang="en-AU" sz="5400" baseline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blocks rendering in IE if below SCRIPT tag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declare above all SCRIPTs</a:t>
            </a:r>
            <a:endParaRPr lang="en-US" sz="4400" baseline="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4238625"/>
            <a:ext cx="6600825" cy="2466975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28600" y="381000"/>
            <a:ext cx="8763000" cy="59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Velocity </a:t>
            </a:r>
            <a:r>
              <a:rPr lang="en-AU" sz="4400" baseline="0" dirty="0" err="1" smtClean="0">
                <a:solidFill>
                  <a:schemeClr val="bg1"/>
                </a:solidFill>
                <a:latin typeface="Arial Black" pitchFamily="34" charset="0"/>
              </a:rPr>
              <a:t>OnLine</a:t>
            </a:r>
            <a:r>
              <a:rPr lang="en-AU" sz="4400" baseline="0" dirty="0" smtClean="0">
                <a:solidFill>
                  <a:schemeClr val="bg1"/>
                </a:solidFill>
                <a:latin typeface="Arial Black" pitchFamily="34" charset="0"/>
              </a:rPr>
              <a:t> Conference</a:t>
            </a:r>
            <a:endParaRPr lang="en-AU" sz="5400" baseline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endParaRPr lang="en-AU" sz="4000" baseline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en-AU" sz="4000" baseline="0" dirty="0" smtClean="0">
                <a:solidFill>
                  <a:schemeClr val="bg1"/>
                </a:solidFill>
                <a:latin typeface="Arial Black" pitchFamily="34" charset="0"/>
              </a:rPr>
              <a:t>Dec 8, 9am-12:30pm PT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endParaRPr lang="en-AU" sz="4000" baseline="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800"/>
              </a:spcBef>
            </a:pPr>
            <a:r>
              <a:rPr lang="en-AU" sz="3600" baseline="0" dirty="0" err="1" smtClean="0">
                <a:solidFill>
                  <a:schemeClr val="bg1"/>
                </a:solidFill>
                <a:latin typeface="Arial Black" pitchFamily="34" charset="0"/>
              </a:rPr>
              <a:t>Hooman</a:t>
            </a: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AU" sz="3600" baseline="0" dirty="0" err="1" smtClean="0">
                <a:solidFill>
                  <a:schemeClr val="bg1"/>
                </a:solidFill>
                <a:latin typeface="Arial Black" pitchFamily="34" charset="0"/>
              </a:rPr>
              <a:t>Beheshti</a:t>
            </a: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AU" sz="3600" baseline="0" dirty="0" err="1" smtClean="0">
                <a:solidFill>
                  <a:schemeClr val="bg1"/>
                </a:solidFill>
                <a:latin typeface="Arial Black" pitchFamily="34" charset="0"/>
              </a:rPr>
              <a:t>StrangeLoop</a:t>
            </a: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</a:pP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Charles </a:t>
            </a:r>
            <a:r>
              <a:rPr lang="en-AU" sz="3600" baseline="0" dirty="0" err="1" smtClean="0">
                <a:solidFill>
                  <a:schemeClr val="bg1"/>
                </a:solidFill>
                <a:latin typeface="Arial Black" pitchFamily="34" charset="0"/>
              </a:rPr>
              <a:t>Jolley</a:t>
            </a: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 (</a:t>
            </a:r>
            <a:r>
              <a:rPr lang="en-AU" sz="3600" baseline="0" dirty="0" err="1" smtClean="0">
                <a:solidFill>
                  <a:schemeClr val="bg1"/>
                </a:solidFill>
                <a:latin typeface="Arial Black" pitchFamily="34" charset="0"/>
              </a:rPr>
              <a:t>SproutCore</a:t>
            </a: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</a:pP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Matt </a:t>
            </a:r>
            <a:r>
              <a:rPr lang="en-AU" sz="3600" baseline="0" dirty="0" err="1" smtClean="0">
                <a:solidFill>
                  <a:schemeClr val="bg1"/>
                </a:solidFill>
                <a:latin typeface="Arial Black" pitchFamily="34" charset="0"/>
              </a:rPr>
              <a:t>Cutts</a:t>
            </a: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 (Google)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</a:pPr>
            <a:r>
              <a:rPr lang="en-AU" sz="3600" baseline="0" dirty="0" err="1" smtClean="0">
                <a:solidFill>
                  <a:schemeClr val="bg1"/>
                </a:solidFill>
                <a:latin typeface="Arial Black" pitchFamily="34" charset="0"/>
              </a:rPr>
              <a:t>Artur</a:t>
            </a: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 Bergman (</a:t>
            </a:r>
            <a:r>
              <a:rPr lang="en-AU" sz="3600" baseline="0" dirty="0" err="1" smtClean="0">
                <a:solidFill>
                  <a:schemeClr val="bg1"/>
                </a:solidFill>
                <a:latin typeface="Arial Black" pitchFamily="34" charset="0"/>
              </a:rPr>
              <a:t>Wikia</a:t>
            </a: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  <a:p>
            <a:pPr marL="457200" indent="-457200">
              <a:lnSpc>
                <a:spcPct val="80000"/>
              </a:lnSpc>
              <a:spcBef>
                <a:spcPts val="1800"/>
              </a:spcBef>
            </a:pP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Damien Katz (</a:t>
            </a:r>
            <a:r>
              <a:rPr lang="en-AU" sz="3600" baseline="0" dirty="0" err="1" smtClean="0">
                <a:solidFill>
                  <a:schemeClr val="bg1"/>
                </a:solidFill>
                <a:latin typeface="Arial Black" pitchFamily="34" charset="0"/>
              </a:rPr>
              <a:t>CouchDB</a:t>
            </a:r>
            <a:r>
              <a:rPr lang="en-AU" sz="3600" baseline="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46482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focus on the frontend</a:t>
            </a:r>
          </a:p>
          <a:p>
            <a:pPr eaLnBrk="1" hangingPunct="1">
              <a:spcBef>
                <a:spcPts val="2400"/>
              </a:spcBef>
            </a:pP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run YSlow</a:t>
            </a:r>
            <a:endParaRPr lang="en-US" sz="4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    and Page Speed!</a:t>
            </a:r>
          </a:p>
          <a:p>
            <a:pPr eaLnBrk="1" hangingPunct="1">
              <a:spcBef>
                <a:spcPts val="2400"/>
              </a:spcBef>
            </a:pPr>
            <a:r>
              <a:rPr lang="en-AU" sz="4400" dirty="0" smtClean="0">
                <a:solidFill>
                  <a:schemeClr val="bg1"/>
                </a:solidFill>
                <a:latin typeface="Arial Black" pitchFamily="34" charset="0"/>
              </a:rPr>
              <a:t>progressive enhancement </a:t>
            </a:r>
            <a:r>
              <a:rPr lang="en-AU" sz="4400" dirty="0" smtClean="0">
                <a:solidFill>
                  <a:schemeClr val="bg1"/>
                </a:solidFill>
                <a:latin typeface="Arial Black" pitchFamily="34" charset="0"/>
                <a:sym typeface="Wingdings 3" pitchFamily="18" charset="2"/>
              </a:rPr>
              <a:t> progressive </a:t>
            </a:r>
            <a:r>
              <a:rPr lang="en-AU" sz="4400" dirty="0" smtClean="0">
                <a:solidFill>
                  <a:schemeClr val="bg1"/>
                </a:solidFill>
                <a:latin typeface="Arial Black" pitchFamily="34" charset="0"/>
              </a:rPr>
              <a:t>rendering</a:t>
            </a:r>
            <a:endParaRPr lang="en-US" sz="4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8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7200" b="0" dirty="0" smtClean="0">
                <a:latin typeface="Arial Black" pitchFamily="34" charset="0"/>
              </a:rPr>
              <a:t>takeaways</a:t>
            </a:r>
            <a:endParaRPr lang="en-US" sz="7200" b="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9144000" cy="4675960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4200"/>
              </a:spcBef>
            </a:pPr>
            <a:r>
              <a:rPr lang="en-AU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SPEED is the next competitive advantage</a:t>
            </a:r>
          </a:p>
          <a:p>
            <a:pPr marL="0" indent="0" eaLnBrk="1" hangingPunct="1">
              <a:spcBef>
                <a:spcPts val="4200"/>
              </a:spcBef>
            </a:pPr>
            <a:r>
              <a:rPr lang="en-AU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use it</a:t>
            </a:r>
          </a:p>
          <a:p>
            <a:pPr marL="0" indent="0" eaLnBrk="1" hangingPunct="1">
              <a:lnSpc>
                <a:spcPct val="80000"/>
              </a:lnSpc>
              <a:spcBef>
                <a:spcPts val="4200"/>
              </a:spcBef>
            </a:pPr>
            <a:r>
              <a:rPr lang="en-AU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...before someone else does</a:t>
            </a:r>
            <a:endParaRPr lang="en-US" sz="7200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2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5200650"/>
            <a:ext cx="9144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200" kern="0" baseline="0" dirty="0">
                <a:solidFill>
                  <a:schemeClr val="bg1"/>
                </a:solidFill>
                <a:latin typeface="+mn-lt"/>
              </a:rPr>
              <a:t>Steve Souders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kern="0" baseline="0" dirty="0">
                <a:solidFill>
                  <a:schemeClr val="bg1"/>
                </a:solidFill>
                <a:latin typeface="+mn-lt"/>
              </a:rPr>
              <a:t>souders@google.com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lang="en-AU" sz="2000" i="1" kern="0" baseline="0" dirty="0">
                <a:solidFill>
                  <a:schemeClr val="bg1"/>
                </a:solidFill>
                <a:latin typeface="+mn-lt"/>
              </a:rPr>
              <a:t>http://</a:t>
            </a:r>
            <a:r>
              <a:rPr lang="en-AU" sz="2000" i="1" kern="0" baseline="0" dirty="0" smtClean="0">
                <a:solidFill>
                  <a:schemeClr val="bg1"/>
                </a:solidFill>
                <a:latin typeface="+mn-lt"/>
              </a:rPr>
              <a:t>stevesouders.com/docs/oredev-20091104.pptx</a:t>
            </a:r>
            <a:endParaRPr lang="en-AU" sz="2000" i="1" kern="0" baseline="0" dirty="0">
              <a:solidFill>
                <a:schemeClr val="bg1"/>
              </a:solidFill>
              <a:latin typeface="+mn-lt"/>
            </a:endParaRPr>
          </a:p>
          <a:p>
            <a:pPr marL="342900" indent="-342900" algn="r" eaLnBrk="1" hangingPunct="1">
              <a:lnSpc>
                <a:spcPct val="90000"/>
              </a:lnSpc>
              <a:spcBef>
                <a:spcPct val="30000"/>
              </a:spcBef>
              <a:defRPr/>
            </a:pPr>
            <a:endParaRPr lang="en-US" kern="0" baseline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228600"/>
            <a:ext cx="8991600" cy="6705600"/>
          </a:xfrm>
          <a:prstGeom prst="rect">
            <a:avLst/>
          </a:prstGeom>
        </p:spPr>
        <p:txBody>
          <a:bodyPr/>
          <a:lstStyle/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GMail Mobile: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http://googlecode.blogspot.com/2009/09/gmail-for-mobile-html5-series-reducing.html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SproutCore</a:t>
            </a: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http://blog.sproutcore.com/post/225219087/faster-loading-through-eval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Google, Bing biz metrics: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http://en.oreilly.com/velocity2009/public/schedule/detail/8523 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Yahoo! biz metrics: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http://www.slideshare.net/stoyan/yslow-20-presentation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Shopzilla biz metrics: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http://en.oreilly.com/velocity2009/public/schedule/detail/7709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 outbound traffic: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http://en.oreilly.com/velocity2008/public/schedule/detail/3632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Google, Bing charts: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http://www.watchingwebsites.com/archives/proof-that-speeding-up-websites-improves-online-business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Aptimize</a:t>
            </a: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WAX: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http://blogs.msdn.com/sharepoint/archive/2009/09/28/how-we-did-it-speeding-up-sharepoint-microsoft-com.aspx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Strangeloop</a:t>
            </a: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Networks: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http://www.watchingwebsites.com/archives/proof-that-speeding-up-websites-improves-online-business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SproutCore</a:t>
            </a: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http://blog.sproutcore.com/post/196959232/how-sproutcore-makes-your-app-run-faster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 Archive Format: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http://www.stevesouders.com/blog/2009/10/19/http-archive-specification-firebug-and-httpwatch/</a:t>
            </a:r>
          </a:p>
          <a:p>
            <a:pPr marL="342900" lvl="0" indent="-342900" eaLnBrk="1" hangingPunct="1">
              <a:spcBef>
                <a:spcPts val="600"/>
              </a:spcBef>
            </a:pPr>
            <a:r>
              <a:rPr lang="en-US" sz="1800" b="1" kern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@font-face: </a:t>
            </a:r>
            <a:r>
              <a:rPr lang="en-US" sz="1800" kern="0" baseline="0" dirty="0" smtClean="0">
                <a:solidFill>
                  <a:srgbClr val="81DEFF"/>
                </a:solidFill>
                <a:latin typeface="Arial" pitchFamily="34" charset="0"/>
                <a:cs typeface="Arial" pitchFamily="34" charset="0"/>
              </a:rPr>
              <a:t>http://www.stevesouders.com/blog/2009/10/13/font-face-and-performance/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mai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baseline="0" dirty="0">
                <a:solidFill>
                  <a:srgbClr val="0070C0"/>
                </a:solidFill>
                <a:latin typeface="Arial Black" pitchFamily="34" charset="0"/>
              </a:rPr>
              <a:t>Google Mail</a:t>
            </a:r>
            <a:endParaRPr lang="en-US" sz="5400" baseline="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2625725"/>
            <a:ext cx="899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baseline="0">
                <a:solidFill>
                  <a:srgbClr val="0070C0"/>
                </a:solidFill>
                <a:latin typeface="Arial Black" pitchFamily="34" charset="0"/>
              </a:rPr>
              <a:t>Google Docs</a:t>
            </a:r>
            <a:endParaRPr lang="en-US" sz="5400" baseline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gdoc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152400"/>
            <a:ext cx="8991600" cy="6553200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52400" y="2778125"/>
            <a:ext cx="8991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baseline="0" dirty="0">
                <a:solidFill>
                  <a:srgbClr val="0070C0"/>
                </a:solidFill>
                <a:latin typeface="Arial Black" pitchFamily="34" charset="0"/>
              </a:rPr>
              <a:t>Google </a:t>
            </a:r>
            <a:r>
              <a:rPr lang="en-US" sz="6600" baseline="0" dirty="0" smtClean="0">
                <a:solidFill>
                  <a:srgbClr val="0070C0"/>
                </a:solidFill>
                <a:latin typeface="Arial Black" pitchFamily="34" charset="0"/>
              </a:rPr>
              <a:t>Docs</a:t>
            </a:r>
            <a:endParaRPr lang="en-US" sz="5400" baseline="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2005_external2_ppt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2005_external2_pp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005_external2_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5_external2_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5_external2_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exceptional-performance-template</Template>
  <TotalTime>19565</TotalTime>
  <Words>2347</Words>
  <Application>Microsoft Office PowerPoint</Application>
  <PresentationFormat>On-screen Show (4:3)</PresentationFormat>
  <Paragraphs>644</Paragraphs>
  <Slides>76</Slides>
  <Notes>58</Notes>
  <HiddenSlides>15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2005_external2_ppt</vt:lpstr>
      <vt:lpstr>Slide 1</vt:lpstr>
      <vt:lpstr>Slide 2</vt:lpstr>
      <vt:lpstr>Slide 3</vt:lpstr>
      <vt:lpstr>the importance of frontend performance</vt:lpstr>
      <vt:lpstr>14 Rules</vt:lpstr>
      <vt:lpstr>Even Faster Web Sites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Why focus on JavaScript?</vt:lpstr>
      <vt:lpstr>scripts block</vt:lpstr>
      <vt:lpstr>initial payload and execution</vt:lpstr>
      <vt:lpstr>splitting the initial payload</vt:lpstr>
      <vt:lpstr>MSN.com: parallel scripts</vt:lpstr>
      <vt:lpstr>Loading Scripts Without Blocking</vt:lpstr>
      <vt:lpstr>XHR Eval</vt:lpstr>
      <vt:lpstr>XHR Injection</vt:lpstr>
      <vt:lpstr>Script in Iframe</vt:lpstr>
      <vt:lpstr>Script DOM Element</vt:lpstr>
      <vt:lpstr>GMail Mobile</vt:lpstr>
      <vt:lpstr>SproutCore</vt:lpstr>
      <vt:lpstr>Script Defer</vt:lpstr>
      <vt:lpstr>document.write Script Tag</vt:lpstr>
      <vt:lpstr>browser busy indicators</vt:lpstr>
      <vt:lpstr>Load Scripts Without Blocking</vt:lpstr>
      <vt:lpstr>and the winner is...</vt:lpstr>
      <vt:lpstr>bad: stylesheet followed by inline script</vt:lpstr>
      <vt:lpstr>mispositioned inline scripts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takeaways</vt:lpstr>
      <vt:lpstr>Slide 74</vt:lpstr>
      <vt:lpstr>Slide 75</vt:lpstr>
      <vt:lpstr>Slide 76</vt:lpstr>
    </vt:vector>
  </TitlesOfParts>
  <Company>Yahoo!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Performance Web Sites  14 rules for faster-loading pages</dc:title>
  <dc:creator>Yahoo!</dc:creator>
  <cp:lastModifiedBy>Steve Souders</cp:lastModifiedBy>
  <cp:revision>830</cp:revision>
  <dcterms:created xsi:type="dcterms:W3CDTF">2007-04-05T16:49:12Z</dcterms:created>
  <dcterms:modified xsi:type="dcterms:W3CDTF">2009-11-04T10:52:49Z</dcterms:modified>
</cp:coreProperties>
</file>