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6"/>
  </p:notesMasterIdLst>
  <p:handoutMasterIdLst>
    <p:handoutMasterId r:id="rId57"/>
  </p:handoutMasterIdLst>
  <p:sldIdLst>
    <p:sldId id="1335" r:id="rId2"/>
    <p:sldId id="1336" r:id="rId3"/>
    <p:sldId id="1337" r:id="rId4"/>
    <p:sldId id="1290" r:id="rId5"/>
    <p:sldId id="1291" r:id="rId6"/>
    <p:sldId id="1292" r:id="rId7"/>
    <p:sldId id="1293" r:id="rId8"/>
    <p:sldId id="1294" r:id="rId9"/>
    <p:sldId id="1295" r:id="rId10"/>
    <p:sldId id="1296" r:id="rId11"/>
    <p:sldId id="1297" r:id="rId12"/>
    <p:sldId id="1304" r:id="rId13"/>
    <p:sldId id="1237" r:id="rId14"/>
    <p:sldId id="1238" r:id="rId15"/>
    <p:sldId id="1306" r:id="rId16"/>
    <p:sldId id="1287" r:id="rId17"/>
    <p:sldId id="1288" r:id="rId18"/>
    <p:sldId id="1244" r:id="rId19"/>
    <p:sldId id="1245" r:id="rId20"/>
    <p:sldId id="1247" r:id="rId21"/>
    <p:sldId id="1248" r:id="rId22"/>
    <p:sldId id="1273" r:id="rId23"/>
    <p:sldId id="1252" r:id="rId24"/>
    <p:sldId id="1253" r:id="rId25"/>
    <p:sldId id="1256" r:id="rId26"/>
    <p:sldId id="1312" r:id="rId27"/>
    <p:sldId id="1311" r:id="rId28"/>
    <p:sldId id="1236" r:id="rId29"/>
    <p:sldId id="1310" r:id="rId30"/>
    <p:sldId id="1276" r:id="rId31"/>
    <p:sldId id="1277" r:id="rId32"/>
    <p:sldId id="1278" r:id="rId33"/>
    <p:sldId id="1317" r:id="rId34"/>
    <p:sldId id="1279" r:id="rId35"/>
    <p:sldId id="1280" r:id="rId36"/>
    <p:sldId id="1281" r:id="rId37"/>
    <p:sldId id="1285" r:id="rId38"/>
    <p:sldId id="1316" r:id="rId39"/>
    <p:sldId id="1309" r:id="rId40"/>
    <p:sldId id="1305" r:id="rId41"/>
    <p:sldId id="1341" r:id="rId42"/>
    <p:sldId id="1342" r:id="rId43"/>
    <p:sldId id="1343" r:id="rId44"/>
    <p:sldId id="1344" r:id="rId45"/>
    <p:sldId id="1345" r:id="rId46"/>
    <p:sldId id="1326" r:id="rId47"/>
    <p:sldId id="1347" r:id="rId48"/>
    <p:sldId id="1348" r:id="rId49"/>
    <p:sldId id="1352" r:id="rId50"/>
    <p:sldId id="1349" r:id="rId51"/>
    <p:sldId id="1350" r:id="rId52"/>
    <p:sldId id="1353" r:id="rId53"/>
    <p:sldId id="1222" r:id="rId54"/>
    <p:sldId id="1334" r:id="rId5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7F82"/>
    <a:srgbClr val="FC464A"/>
    <a:srgbClr val="FF9900"/>
    <a:srgbClr val="33CC33"/>
    <a:srgbClr val="E6BB42"/>
    <a:srgbClr val="FC040A"/>
    <a:srgbClr val="FC044B"/>
    <a:srgbClr val="FF0000"/>
    <a:srgbClr val="D60825"/>
    <a:srgbClr val="FA54A7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2088" autoAdjust="0"/>
    <p:restoredTop sz="87409" autoAdjust="0"/>
  </p:normalViewPr>
  <p:slideViewPr>
    <p:cSldViewPr>
      <p:cViewPr varScale="1">
        <p:scale>
          <a:sx n="75" d="100"/>
          <a:sy n="75" d="100"/>
        </p:scale>
        <p:origin x="-75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82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fld id="{04C68DCE-AEC4-4AA4-8456-DD77D2D20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fld id="{349BAE52-7F1B-40A6-B81A-B93567B49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bpagetest.org/video/view.php?id=100608_ab0ebdaa528ad2c480ff16fb4e59e50a52bdd71f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zilla.com/en-US/firefox/firefox.html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mozilla-europe.org/es/" TargetMode="External"/><Relationship Id="rId5" Type="http://schemas.openxmlformats.org/officeDocument/2006/relationships/hyperlink" Target="http://www.mozilla.com/de/" TargetMode="External"/><Relationship Id="rId4" Type="http://schemas.openxmlformats.org/officeDocument/2006/relationships/hyperlink" Target="http://mozilla-europe.org/en/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 measurements from real users.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http://www.webpagetest.org/video/view.php?id=100630_734a5096ca2b97a217b756b277520c0a68e911d5.slow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http://www.webpagetest.org/video/view.php?id=100608_ecbc76305fba361cafb31c0abd27d46617e65c24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>
                <a:hlinkClick r:id="rId3"/>
              </a:rPr>
              <a:t>http://www.webpagetest.org/video/view.php?id=100608_ab0ebdaa528ad2c480ff16fb4e59e50a52bdd71f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18905A-C33F-422E-84EE-E67BD8C85234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AU" dirty="0" smtClean="0"/>
              <a:t>Data source: Steve Souders, updated April 2010</a:t>
            </a:r>
            <a:endParaRPr lang="en-US" dirty="0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02A670-33E3-4199-8139-C48D5089A890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FE64FD-E5ED-4813-AF56-74C0BDDBB979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AU" smtClean="0"/>
              <a:t>All of these allow for parallel downloads, but none of them allow for parallel JS execution – that's not possible (currently, WebKit is doing some stuff on that).</a:t>
            </a:r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E0E469-1AA2-4494-BF4A-0B2B1C90EE9B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028BFF-EA76-4115-8A29-7A30DC793067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4C2B25-A125-4C51-9B69-3220DDA93EE1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dirty="0" smtClean="0"/>
              <a:t>GMail Mobile: http://googlecode.blogspot.com/2009/09/gmail-for-mobile-html5-series-reducing.html</a:t>
            </a:r>
          </a:p>
          <a:p>
            <a:r>
              <a:rPr lang="fr-FR" dirty="0" err="1" smtClean="0"/>
              <a:t>SproutCore</a:t>
            </a:r>
            <a:r>
              <a:rPr lang="fr-FR" dirty="0" smtClean="0"/>
              <a:t>: http://blog.sproutcore.com/post/225219087/faster-loading-through-eval</a:t>
            </a:r>
          </a:p>
          <a:p>
            <a:endParaRPr lang="en-US" dirty="0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4C2B25-A125-4C51-9B69-3220DDA93EE1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dirty="0" smtClean="0"/>
              <a:t>GMail Mobile: http://googlecode.blogspot.com/2009/09/gmail-for-mobile-html5-series-reducing.html</a:t>
            </a:r>
          </a:p>
          <a:p>
            <a:r>
              <a:rPr lang="fr-FR" dirty="0" err="1" smtClean="0"/>
              <a:t>SproutCore</a:t>
            </a:r>
            <a:r>
              <a:rPr lang="fr-FR" dirty="0" smtClean="0"/>
              <a:t>: http://blog.sproutcore.com/post/225219087/faster-loading-through-eval</a:t>
            </a:r>
          </a:p>
          <a:p>
            <a:endParaRPr lang="en-US" dirty="0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4C2B25-A125-4C51-9B69-3220DDA93EE1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http://www.webpagetest.org/result/100708_13X0/1/details/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F373C4-9B52-4FA3-9F15-FC0CBA210E11}" type="slidenum">
              <a:rPr lang="en-US" smtClean="0"/>
              <a:pPr/>
              <a:t>53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9F39A1-D9F0-46A3-9EDD-55B55A265A84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http://www.flickr.com/photos/myklroventine/4062102754/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Fred Wilson is Managing Partner of two venture capital firms, Flatiron Partners (</a:t>
            </a:r>
            <a:r>
              <a:rPr lang="en-US" dirty="0" err="1" smtClean="0"/>
              <a:t>Yoyodyne</a:t>
            </a:r>
            <a:r>
              <a:rPr lang="en-US" dirty="0" smtClean="0"/>
              <a:t>,</a:t>
            </a:r>
            <a:r>
              <a:rPr lang="en-US" baseline="0" dirty="0" smtClean="0"/>
              <a:t> Geocities) </a:t>
            </a:r>
            <a:r>
              <a:rPr lang="en-US" dirty="0" smtClean="0"/>
              <a:t>and Union Square Ventures (Twitter, delicious,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Etsy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Feedburner</a:t>
            </a:r>
            <a:r>
              <a:rPr lang="en-US" baseline="0" dirty="0" smtClean="0"/>
              <a:t>)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Speed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Instant utility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Software is media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Less is more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Make it programmable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Make it personal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err="1" smtClean="0"/>
              <a:t>RESTful</a:t>
            </a:r>
            <a:endParaRPr lang="en-US" dirty="0" smtClean="0"/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Discoverability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Clean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Playful</a:t>
            </a:r>
          </a:p>
          <a:p>
            <a:pPr marL="228600" indent="-22860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r>
              <a:rPr lang="en-US" kern="0" dirty="0" smtClean="0">
                <a:solidFill>
                  <a:schemeClr val="bg1"/>
                </a:solidFill>
              </a:rPr>
              <a:t>“</a:t>
            </a:r>
            <a:r>
              <a:rPr lang="en-US" dirty="0" smtClean="0"/>
              <a:t>if we’re able to achieve a similar performance boost across </a:t>
            </a:r>
            <a:r>
              <a:rPr lang="en-US" dirty="0" smtClean="0">
                <a:hlinkClick r:id="rId3"/>
              </a:rPr>
              <a:t>our</a:t>
            </a: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other</a:t>
            </a:r>
            <a:r>
              <a:rPr lang="en-US" dirty="0" smtClean="0"/>
              <a:t> </a:t>
            </a:r>
            <a:r>
              <a:rPr lang="en-US" dirty="0" smtClean="0">
                <a:hlinkClick r:id="rId5"/>
              </a:rPr>
              <a:t>top</a:t>
            </a:r>
            <a:r>
              <a:rPr lang="en-US" dirty="0" smtClean="0"/>
              <a:t> </a:t>
            </a:r>
            <a:r>
              <a:rPr lang="en-US" dirty="0" smtClean="0">
                <a:hlinkClick r:id="rId6"/>
              </a:rPr>
              <a:t>landing</a:t>
            </a:r>
            <a:r>
              <a:rPr lang="en-US" dirty="0" smtClean="0"/>
              <a:t> pages, we’ll drive in excess of 60 million yearly Firefox downloads.”</a:t>
            </a: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r>
              <a:rPr lang="en-US" kern="0" dirty="0" smtClean="0">
                <a:solidFill>
                  <a:schemeClr val="bg1"/>
                </a:solidFill>
              </a:rPr>
              <a:t>This was a ~5 second speed up.</a:t>
            </a: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43000"/>
            <a:ext cx="7772400" cy="1582738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400800" cy="16002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C1776-324C-456C-ACF1-838704B9C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76200"/>
            <a:ext cx="22860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76200"/>
            <a:ext cx="67056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38CAD-7F4E-4F35-8BF7-E07A6331A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524000"/>
            <a:ext cx="8001000" cy="4648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D6F67-4CDA-46FA-8602-D907AC827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  <a:lvl2pPr>
              <a:defRPr>
                <a:solidFill>
                  <a:srgbClr val="FFEEDD"/>
                </a:solidFill>
              </a:defRPr>
            </a:lvl2pPr>
            <a:lvl3pPr>
              <a:defRPr>
                <a:solidFill>
                  <a:srgbClr val="FFEEDD"/>
                </a:solidFill>
              </a:defRPr>
            </a:lvl3pPr>
            <a:lvl4pPr>
              <a:defRPr>
                <a:solidFill>
                  <a:srgbClr val="FFEEDD"/>
                </a:solidFill>
              </a:defRPr>
            </a:lvl4pPr>
            <a:lvl5pPr>
              <a:defRPr>
                <a:solidFill>
                  <a:srgbClr val="FFEED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3924300" cy="4648200"/>
          </a:xfrm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  <a:lvl2pPr>
              <a:defRPr>
                <a:solidFill>
                  <a:srgbClr val="FFEEDD"/>
                </a:solidFill>
              </a:defRPr>
            </a:lvl2pPr>
            <a:lvl3pPr>
              <a:defRPr>
                <a:solidFill>
                  <a:srgbClr val="FFEEDD"/>
                </a:solidFill>
              </a:defRPr>
            </a:lvl3pPr>
            <a:lvl4pPr>
              <a:defRPr>
                <a:solidFill>
                  <a:srgbClr val="FFEEDD"/>
                </a:solidFill>
              </a:defRPr>
            </a:lvl4pPr>
            <a:lvl5pPr>
              <a:defRPr>
                <a:solidFill>
                  <a:srgbClr val="FFEED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2332B-44D0-43F0-A93E-C7844B5146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39243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39243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42ADA-0A73-491C-B71D-3FF138C4E1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>
                <a:solidFill>
                  <a:schemeClr val="accent3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09600" y="6243935"/>
            <a:ext cx="2667000" cy="461665"/>
          </a:xfrm>
        </p:spPr>
        <p:txBody>
          <a:bodyPr/>
          <a:lstStyle>
            <a:lvl1pPr>
              <a:buNone/>
              <a:defRPr sz="2400">
                <a:solidFill>
                  <a:srgbClr val="9AFC24"/>
                </a:solidFill>
              </a:defRPr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7210B-38CE-4AF8-97B4-B79C53C399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F7A38-D20D-4A16-89E6-C7FC2E2BB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39243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98630-AAF1-432D-BCFB-B00766689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ADE26-BF05-4300-8752-3E3E0B9CF7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81890-804B-4671-99AA-29C140810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4D506-5D8A-4496-8798-20D8E9144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64246-61BD-4D28-95FE-C91085604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DDF54-F37F-4626-BB61-CA279C253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001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0" y="6453188"/>
            <a:ext cx="449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83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6197728-805C-46F0-ABBC-DBA4C2C2E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86" r:id="rId1"/>
    <p:sldLayoutId id="2147485672" r:id="rId2"/>
    <p:sldLayoutId id="2147485673" r:id="rId3"/>
    <p:sldLayoutId id="2147485674" r:id="rId4"/>
    <p:sldLayoutId id="2147485675" r:id="rId5"/>
    <p:sldLayoutId id="2147485676" r:id="rId6"/>
    <p:sldLayoutId id="2147485677" r:id="rId7"/>
    <p:sldLayoutId id="2147485678" r:id="rId8"/>
    <p:sldLayoutId id="2147485679" r:id="rId9"/>
    <p:sldLayoutId id="2147485680" r:id="rId10"/>
    <p:sldLayoutId id="2147485681" r:id="rId11"/>
    <p:sldLayoutId id="2147485682" r:id="rId12"/>
    <p:sldLayoutId id="2147485683" r:id="rId13"/>
    <p:sldLayoutId id="2147485684" r:id="rId14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Font typeface="Arial" charset="0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temp\google-bing-yahoo-ask.wmv" TargetMode="Externa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temp\Amazon%20vs%20Target.wmv" TargetMode="Externa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temp\Google%20News%20vs%20CNN.wmv" TargetMode="Externa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-1" y="6147983"/>
            <a:ext cx="5162843" cy="122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400"/>
              </a:spcBef>
              <a:defRPr/>
            </a:pPr>
            <a:r>
              <a:rPr lang="en-AU" sz="1600" i="1" baseline="0" dirty="0" smtClean="0">
                <a:solidFill>
                  <a:schemeClr val="bg1"/>
                </a:solidFill>
                <a:effectLst/>
                <a:latin typeface="+mn-lt"/>
              </a:rPr>
              <a:t>stevesouders.com/docs/thinkvitamin-20101216.pptx</a:t>
            </a:r>
          </a:p>
          <a:p>
            <a:pPr eaLnBrk="1" hangingPunct="1">
              <a:lnSpc>
                <a:spcPct val="90000"/>
              </a:lnSpc>
              <a:spcBef>
                <a:spcPts val="400"/>
              </a:spcBef>
              <a:defRPr/>
            </a:pPr>
            <a:r>
              <a:rPr lang="en-US" sz="1400" b="1" baseline="0" dirty="0" smtClean="0">
                <a:solidFill>
                  <a:schemeClr val="bg1"/>
                </a:solidFill>
                <a:effectLst/>
                <a:latin typeface="+mn-lt"/>
              </a:rPr>
              <a:t>Disclaimer</a:t>
            </a:r>
            <a:r>
              <a:rPr lang="en-US" sz="1400" b="1" baseline="0" dirty="0">
                <a:solidFill>
                  <a:schemeClr val="bg1"/>
                </a:solidFill>
                <a:effectLst/>
                <a:latin typeface="+mn-lt"/>
              </a:rPr>
              <a:t>: </a:t>
            </a:r>
            <a:r>
              <a:rPr lang="en-US" sz="1400" baseline="0" dirty="0">
                <a:solidFill>
                  <a:schemeClr val="bg1"/>
                </a:solidFill>
                <a:effectLst/>
                <a:latin typeface="+mn-lt"/>
              </a:rPr>
              <a:t>This content does not necessarily reflect the </a:t>
            </a:r>
            <a:r>
              <a:rPr lang="en-US" sz="1400" baseline="0" dirty="0" smtClean="0">
                <a:solidFill>
                  <a:schemeClr val="bg1"/>
                </a:solidFill>
                <a:effectLst/>
                <a:latin typeface="+mn-lt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en-US" sz="1400" baseline="0" dirty="0" smtClean="0">
                <a:solidFill>
                  <a:schemeClr val="bg1"/>
                </a:solidFill>
                <a:effectLst/>
                <a:latin typeface="+mn-lt"/>
              </a:rPr>
              <a:t>                  opinions </a:t>
            </a:r>
            <a:r>
              <a:rPr lang="en-US" sz="1400" baseline="0" dirty="0">
                <a:solidFill>
                  <a:schemeClr val="bg1"/>
                </a:solidFill>
                <a:effectLst/>
                <a:latin typeface="+mn-lt"/>
              </a:rPr>
              <a:t>of my employer</a:t>
            </a:r>
            <a:r>
              <a:rPr lang="en-US" sz="1400" baseline="0" dirty="0" smtClean="0">
                <a:solidFill>
                  <a:schemeClr val="bg1"/>
                </a:solidFill>
                <a:effectLst/>
                <a:latin typeface="+mn-lt"/>
              </a:rPr>
              <a:t>.</a:t>
            </a:r>
          </a:p>
          <a:p>
            <a:pPr algn="r" eaLnBrk="1" hangingPunct="1">
              <a:lnSpc>
                <a:spcPct val="90000"/>
              </a:lnSpc>
              <a:spcBef>
                <a:spcPts val="400"/>
              </a:spcBef>
              <a:defRPr/>
            </a:pPr>
            <a:endParaRPr lang="en-US" sz="1400" i="1" baseline="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ts val="400"/>
              </a:spcBef>
              <a:defRPr/>
            </a:pPr>
            <a:endParaRPr lang="en-US" sz="1400" baseline="0" dirty="0" smtClean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381000" y="76200"/>
            <a:ext cx="29718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Even Faster Web Sites</a:t>
            </a:r>
            <a:endParaRPr lang="en-US" sz="6000" b="1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baseline="0" dirty="0" smtClean="0">
                <a:solidFill>
                  <a:schemeClr val="bg1"/>
                </a:solidFill>
                <a:latin typeface="Trebuchet MS" pitchFamily="34" charset="0"/>
              </a:rPr>
              <a:t>flickr.com/photos/</a:t>
            </a:r>
            <a:r>
              <a:rPr lang="en-US" sz="16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ddfic</a:t>
            </a:r>
            <a:r>
              <a:rPr lang="en-US" sz="1600" i="1" baseline="0" dirty="0" smtClean="0">
                <a:solidFill>
                  <a:schemeClr val="bg1"/>
                </a:solidFill>
                <a:latin typeface="Trebuchet MS" pitchFamily="34" charset="0"/>
              </a:rPr>
              <a:t>/722634166/</a:t>
            </a:r>
            <a:endParaRPr lang="en-US" sz="1600" i="1" baseline="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48850" cy="757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>
            <a:off x="5377547" y="4191000"/>
            <a:ext cx="1447798" cy="566057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2481947" y="5116286"/>
            <a:ext cx="1099453" cy="1883228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5715000"/>
            <a:ext cx="12287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 Same Side Corner Rectangle 6"/>
          <p:cNvSpPr/>
          <p:nvPr/>
        </p:nvSpPr>
        <p:spPr>
          <a:xfrm>
            <a:off x="4781004" y="0"/>
            <a:ext cx="4476207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chemeClr val="tx1"/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en.oreilly.com/velocity2008/public/schedule/detail/3632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speed in search rank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Screen shot of blog post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0" cy="718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 bwMode="auto">
          <a:xfrm>
            <a:off x="2209800" y="1371600"/>
            <a:ext cx="6248400" cy="1940957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9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…we've decided to take site speed into account in our search rankings.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 Single Corner Rectangle 8"/>
          <p:cNvSpPr/>
          <p:nvPr/>
        </p:nvSpPr>
        <p:spPr>
          <a:xfrm>
            <a:off x="0" y="6553200"/>
            <a:ext cx="7467600" cy="307777"/>
          </a:xfrm>
          <a:prstGeom prst="round1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googlewebmastercentral.blogspot.com/2010/04/using-site-speed-in-web-search-ranking.html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3400" y="0"/>
            <a:ext cx="102819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152400" y="3136880"/>
            <a:ext cx="93726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drives traffic</a:t>
            </a:r>
          </a:p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improves UX</a:t>
            </a:r>
          </a:p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increases revenue</a:t>
            </a:r>
          </a:p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reduces costs</a:t>
            </a:r>
            <a:endParaRPr lang="en-US" sz="5400" b="1" baseline="0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baseline="0" dirty="0" smtClean="0">
                <a:solidFill>
                  <a:schemeClr val="bg1"/>
                </a:solidFill>
                <a:latin typeface="Trebuchet MS" pitchFamily="34" charset="0"/>
              </a:rPr>
              <a:t>flickr.com/photos/</a:t>
            </a:r>
            <a:r>
              <a:rPr lang="en-US" sz="16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pedromourapinheiro</a:t>
            </a:r>
            <a:r>
              <a:rPr lang="en-US" sz="1600" i="1" baseline="0" dirty="0" smtClean="0">
                <a:solidFill>
                  <a:schemeClr val="bg1"/>
                </a:solidFill>
                <a:latin typeface="Trebuchet MS" pitchFamily="34" charset="0"/>
              </a:rPr>
              <a:t>/3123885534/</a:t>
            </a:r>
            <a:endParaRPr lang="en-US" sz="1600" i="1" baseline="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4267200" y="152400"/>
            <a:ext cx="52578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Web</a:t>
            </a:r>
          </a:p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Performance</a:t>
            </a:r>
          </a:p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Optimization</a:t>
            </a:r>
            <a:endParaRPr lang="en-US" sz="6000" b="1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76200" y="451009"/>
            <a:ext cx="426720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38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WPO</a:t>
            </a:r>
            <a:endParaRPr lang="en-US" sz="13800" b="1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rot="5400000">
            <a:off x="2895600" y="1600200"/>
            <a:ext cx="24384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2793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0" y="1219200"/>
            <a:ext cx="9144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000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What makes sites feel slow?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0" y="6273225"/>
            <a:ext cx="304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baseline="0" dirty="0" smtClean="0">
                <a:solidFill>
                  <a:schemeClr val="bg1"/>
                </a:solidFill>
                <a:latin typeface="Trebuchet MS" pitchFamily="34" charset="0"/>
              </a:rPr>
              <a:t>flickr.com/photos/</a:t>
            </a:r>
            <a:r>
              <a:rPr lang="en-US" sz="16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kevincollins</a:t>
            </a:r>
            <a:r>
              <a:rPr lang="en-US" sz="1600" i="1" baseline="0" dirty="0" smtClean="0">
                <a:solidFill>
                  <a:schemeClr val="bg1"/>
                </a:solidFill>
                <a:latin typeface="Trebuchet MS" pitchFamily="34" charset="0"/>
              </a:rPr>
              <a:t>/234678305/</a:t>
            </a:r>
            <a:endParaRPr lang="en-US" sz="1600" i="1" baseline="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2598003"/>
            <a:ext cx="8001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[next page being loaded]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2793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0" y="1371600"/>
            <a:ext cx="9144000" cy="357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6600" baseline="0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(lack of)</a:t>
            </a:r>
          </a:p>
          <a:p>
            <a:pPr algn="ctr"/>
            <a:r>
              <a:rPr lang="en-AU" sz="8000" baseline="0" dirty="0" smtClean="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Progressive Rendering</a:t>
            </a:r>
            <a:endParaRPr lang="en-US" sz="8000" baseline="0" dirty="0" smtClean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0" y="6273225"/>
            <a:ext cx="304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baseline="0" dirty="0" smtClean="0">
                <a:solidFill>
                  <a:schemeClr val="bg1"/>
                </a:solidFill>
                <a:latin typeface="Trebuchet MS" pitchFamily="34" charset="0"/>
              </a:rPr>
              <a:t>flickr.com/photos/</a:t>
            </a:r>
            <a:r>
              <a:rPr lang="en-US" sz="16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kevincollins</a:t>
            </a:r>
            <a:r>
              <a:rPr lang="en-US" sz="1600" i="1" baseline="0" dirty="0" smtClean="0">
                <a:solidFill>
                  <a:schemeClr val="bg1"/>
                </a:solidFill>
                <a:latin typeface="Trebuchet MS" pitchFamily="34" charset="0"/>
              </a:rPr>
              <a:t>/234678305/</a:t>
            </a:r>
            <a:endParaRPr lang="en-US" sz="1600" i="1" baseline="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-bing-yahoo-ask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33400" y="152400"/>
            <a:ext cx="8077200" cy="6553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mazon vs Target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33400" y="1600200"/>
            <a:ext cx="8077200" cy="3657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News vs CNN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533400" y="1600200"/>
            <a:ext cx="8077200" cy="3657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228600" y="304800"/>
            <a:ext cx="86868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 baseline="0" dirty="0" smtClean="0">
                <a:solidFill>
                  <a:srgbClr val="00B0F0"/>
                </a:solidFill>
                <a:latin typeface="+mn-lt"/>
              </a:rPr>
              <a:t>Progressive Enhancement</a:t>
            </a:r>
            <a:endParaRPr lang="en-US" sz="6600" b="1" baseline="0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228600" y="2843748"/>
            <a:ext cx="8686800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AU" sz="5400" b="1" baseline="0" dirty="0" smtClean="0">
                <a:solidFill>
                  <a:schemeClr val="bg1"/>
                </a:solidFill>
                <a:latin typeface="+mn-lt"/>
              </a:rPr>
              <a:t>deliver HTML</a:t>
            </a:r>
          </a:p>
          <a:p>
            <a:pPr algn="ctr">
              <a:spcBef>
                <a:spcPts val="1200"/>
              </a:spcBef>
            </a:pPr>
            <a:r>
              <a:rPr lang="en-AU" sz="5400" b="1" baseline="0" dirty="0" smtClean="0">
                <a:solidFill>
                  <a:schemeClr val="bg1"/>
                </a:solidFill>
                <a:latin typeface="+mn-lt"/>
              </a:rPr>
              <a:t>defer JS</a:t>
            </a:r>
          </a:p>
          <a:p>
            <a:pPr algn="ctr">
              <a:spcBef>
                <a:spcPts val="1200"/>
              </a:spcBef>
            </a:pPr>
            <a:r>
              <a:rPr lang="en-AU" sz="5400" b="1" baseline="0" dirty="0" smtClean="0">
                <a:solidFill>
                  <a:schemeClr val="bg1"/>
                </a:solidFill>
                <a:latin typeface="+mn-lt"/>
              </a:rPr>
              <a:t>avoid DOM</a:t>
            </a:r>
          </a:p>
          <a:p>
            <a:pPr algn="ctr">
              <a:spcBef>
                <a:spcPts val="1200"/>
              </a:spcBef>
            </a:pPr>
            <a:r>
              <a:rPr lang="en-AU" sz="5400" b="1" baseline="0" dirty="0" smtClean="0">
                <a:solidFill>
                  <a:schemeClr val="bg1"/>
                </a:solidFill>
                <a:latin typeface="+mn-lt"/>
              </a:rPr>
              <a:t>decorate later</a:t>
            </a:r>
            <a:endParaRPr lang="en-US" sz="5400" b="1" baseline="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228600" y="304800"/>
            <a:ext cx="86868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 baseline="0" dirty="0" smtClean="0">
                <a:solidFill>
                  <a:srgbClr val="00B0F0"/>
                </a:solidFill>
                <a:latin typeface="+mj-lt"/>
              </a:rPr>
              <a:t>Progressive Enhancement</a:t>
            </a:r>
            <a:endParaRPr lang="en-US" sz="6600" b="1" baseline="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228600" y="2843748"/>
            <a:ext cx="8686800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800" b="1" baseline="0" dirty="0" smtClean="0">
                <a:solidFill>
                  <a:srgbClr val="00B0F0"/>
                </a:solidFill>
                <a:latin typeface="+mj-lt"/>
                <a:sym typeface="Wingdings 3"/>
              </a:rPr>
              <a:t></a:t>
            </a:r>
            <a:endParaRPr lang="en-US" sz="8000" b="1" baseline="0" dirty="0" smtClean="0">
              <a:solidFill>
                <a:srgbClr val="00B0F0"/>
              </a:solidFill>
              <a:latin typeface="+mj-lt"/>
            </a:endParaRPr>
          </a:p>
          <a:p>
            <a:pPr algn="ctr"/>
            <a:r>
              <a:rPr lang="en-AU" sz="8000" b="1" baseline="0" dirty="0" smtClean="0">
                <a:solidFill>
                  <a:srgbClr val="00B0F0"/>
                </a:solidFill>
                <a:latin typeface="+mj-lt"/>
              </a:rPr>
              <a:t>Progressive Rendering</a:t>
            </a:r>
            <a:endParaRPr lang="en-US" sz="6600" b="1" baseline="0" dirty="0">
              <a:solidFill>
                <a:srgbClr val="00B0F0"/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baseline="0" dirty="0" smtClean="0">
                <a:solidFill>
                  <a:schemeClr val="bg1"/>
                </a:solidFill>
                <a:latin typeface="Trebuchet MS" pitchFamily="34" charset="0"/>
              </a:rPr>
              <a:t>flickr.com/photos/joshme17/1557627176/</a:t>
            </a:r>
            <a:endParaRPr lang="en-US" sz="1600" i="1" baseline="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76200" y="5080337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how exciting is web dev?</a:t>
            </a:r>
            <a:endParaRPr lang="en-US" sz="6000" b="1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7950" y="2895600"/>
            <a:ext cx="38290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04800" y="1371600"/>
            <a:ext cx="83058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30000"/>
              </a:spcBef>
              <a:defRPr/>
            </a:pPr>
            <a:r>
              <a:rPr lang="en-US" sz="3200" b="1" kern="0" baseline="0" dirty="0">
                <a:solidFill>
                  <a:schemeClr val="accent3"/>
                </a:solidFill>
                <a:latin typeface="Courier New" pitchFamily="49" charset="0"/>
                <a:cs typeface="Courier New" pitchFamily="49" charset="0"/>
              </a:rPr>
              <a:t>&lt;script src="A.js"&gt; </a:t>
            </a:r>
            <a:r>
              <a:rPr lang="en-US" sz="3200" kern="0" baseline="0" dirty="0">
                <a:solidFill>
                  <a:schemeClr val="accent3"/>
                </a:solidFill>
                <a:latin typeface="+mn-lt"/>
              </a:rPr>
              <a:t>blocks parallel downloads and rendering</a:t>
            </a: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 rot="5400000" flipH="1" flipV="1">
            <a:off x="4686300" y="2171700"/>
            <a:ext cx="1371600" cy="838200"/>
          </a:xfrm>
          <a:prstGeom prst="line">
            <a:avLst/>
          </a:prstGeom>
          <a:noFill/>
          <a:ln w="25400" algn="ctr">
            <a:solidFill>
              <a:srgbClr val="FA54A7"/>
            </a:solidFill>
            <a:round/>
            <a:headEnd/>
            <a:tailEnd/>
          </a:ln>
        </p:spPr>
      </p:cxn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flipV="1">
            <a:off x="3505200" y="1905000"/>
            <a:ext cx="2286000" cy="1219200"/>
          </a:xfrm>
          <a:prstGeom prst="line">
            <a:avLst/>
          </a:prstGeom>
          <a:noFill/>
          <a:ln w="25400" algn="ctr">
            <a:solidFill>
              <a:srgbClr val="FA54A7"/>
            </a:solidFill>
            <a:round/>
            <a:headEnd/>
            <a:tailEnd/>
          </a:ln>
        </p:spPr>
      </p:cxn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04800" y="6121400"/>
            <a:ext cx="9525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0">
            <a:spAutoFit/>
          </a:bodyPr>
          <a:lstStyle/>
          <a:p>
            <a:pPr marL="342900" indent="-342900" eaLnBrk="1" hangingPunct="1">
              <a:spcBef>
                <a:spcPts val="600"/>
              </a:spcBef>
              <a:defRPr/>
            </a:pP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7 secs: IE </a:t>
            </a:r>
            <a:r>
              <a:rPr lang="en-AU" sz="3200" kern="0" baseline="0" dirty="0" smtClean="0">
                <a:solidFill>
                  <a:schemeClr val="accent3"/>
                </a:solidFill>
                <a:latin typeface="+mn-lt"/>
              </a:rPr>
              <a:t>8-9, </a:t>
            </a: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FF </a:t>
            </a:r>
            <a:r>
              <a:rPr lang="en-AU" sz="3200" kern="0" baseline="0" dirty="0" smtClean="0">
                <a:solidFill>
                  <a:schemeClr val="accent3"/>
                </a:solidFill>
                <a:latin typeface="+mn-lt"/>
              </a:rPr>
              <a:t>3.6, </a:t>
            </a:r>
            <a:r>
              <a:rPr lang="en-AU" sz="3200" kern="0" baseline="0" dirty="0" err="1">
                <a:solidFill>
                  <a:schemeClr val="accent3"/>
                </a:solidFill>
                <a:latin typeface="+mn-lt"/>
              </a:rPr>
              <a:t>Chr</a:t>
            </a: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 </a:t>
            </a:r>
            <a:r>
              <a:rPr lang="en-AU" sz="3200" kern="0" baseline="0" dirty="0" smtClean="0">
                <a:solidFill>
                  <a:schemeClr val="accent3"/>
                </a:solidFill>
                <a:latin typeface="+mn-lt"/>
              </a:rPr>
              <a:t>6, </a:t>
            </a:r>
            <a:r>
              <a:rPr lang="en-AU" sz="3200" kern="0" baseline="0" dirty="0" err="1">
                <a:solidFill>
                  <a:schemeClr val="accent3"/>
                </a:solidFill>
                <a:latin typeface="+mn-lt"/>
              </a:rPr>
              <a:t>Saf</a:t>
            </a: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 4</a:t>
            </a:r>
            <a:endParaRPr lang="en-US" sz="3200" kern="0" baseline="0" dirty="0">
              <a:solidFill>
                <a:schemeClr val="accent3"/>
              </a:solidFill>
              <a:latin typeface="+mn-lt"/>
            </a:endParaRPr>
          </a:p>
        </p:txBody>
      </p:sp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7950" y="5130800"/>
            <a:ext cx="30384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304800" y="3911600"/>
            <a:ext cx="8305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spcBef>
                <a:spcPct val="30000"/>
              </a:spcBef>
              <a:defRPr/>
            </a:pP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9 secs: IE 6-7, FF 3.0, </a:t>
            </a:r>
            <a:r>
              <a:rPr lang="en-AU" sz="3200" kern="0" baseline="0" dirty="0" err="1">
                <a:solidFill>
                  <a:schemeClr val="accent3"/>
                </a:solidFill>
                <a:latin typeface="+mn-lt"/>
              </a:rPr>
              <a:t>Chr</a:t>
            </a: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 1, Op 9-10, </a:t>
            </a:r>
            <a:r>
              <a:rPr lang="en-AU" sz="3200" kern="0" baseline="0" dirty="0" err="1">
                <a:solidFill>
                  <a:schemeClr val="accent3"/>
                </a:solidFill>
                <a:latin typeface="+mn-lt"/>
              </a:rPr>
              <a:t>Saf</a:t>
            </a:r>
            <a:r>
              <a:rPr lang="en-AU" sz="3200" kern="0" baseline="0" dirty="0">
                <a:solidFill>
                  <a:schemeClr val="accent3"/>
                </a:solidFill>
                <a:latin typeface="+mn-lt"/>
              </a:rPr>
              <a:t> 3</a:t>
            </a:r>
            <a:endParaRPr lang="en-US" sz="3200" kern="0" baseline="0" dirty="0">
              <a:solidFill>
                <a:schemeClr val="accent3"/>
              </a:solidFill>
              <a:latin typeface="+mn-lt"/>
            </a:endParaRPr>
          </a:p>
        </p:txBody>
      </p: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3124200" y="5943600"/>
            <a:ext cx="2128838" cy="0"/>
          </a:xfrm>
          <a:prstGeom prst="line">
            <a:avLst/>
          </a:prstGeom>
          <a:noFill/>
          <a:ln w="25400" algn="ctr">
            <a:solidFill>
              <a:srgbClr val="FA54A7"/>
            </a:solidFill>
            <a:round/>
            <a:headEnd type="triangle" w="lg" len="med"/>
            <a:tailEnd/>
          </a:ln>
        </p:spPr>
      </p:cxn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 rot="5400000">
            <a:off x="5181600" y="5943600"/>
            <a:ext cx="152400" cy="0"/>
          </a:xfrm>
          <a:prstGeom prst="line">
            <a:avLst/>
          </a:prstGeom>
          <a:noFill/>
          <a:ln w="25400" algn="ctr">
            <a:solidFill>
              <a:srgbClr val="FA54A7"/>
            </a:solidFill>
            <a:round/>
            <a:headEnd/>
            <a:tailEnd/>
          </a:ln>
        </p:spPr>
      </p:cxn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Why focus on JavaScript?</a:t>
            </a:r>
            <a:endParaRPr lang="en-US" sz="5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4"/>
          <p:cNvGraphicFramePr>
            <a:graphicFrameLocks/>
          </p:cNvGraphicFramePr>
          <p:nvPr/>
        </p:nvGraphicFramePr>
        <p:xfrm>
          <a:off x="357188" y="1219200"/>
          <a:ext cx="8429627" cy="5394960"/>
        </p:xfrm>
        <a:graphic>
          <a:graphicData uri="http://schemas.openxmlformats.org/drawingml/2006/table">
            <a:tbl>
              <a:tblPr/>
              <a:tblGrid>
                <a:gridCol w="3567831"/>
                <a:gridCol w="1699404"/>
                <a:gridCol w="3162392"/>
              </a:tblGrid>
              <a:tr h="4016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AFC24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JavaScript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AFC24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AFC24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Functions Executed before onload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AFC24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www.aol.com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324 K</a:t>
                      </a: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30%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www.ebay.com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234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34%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www.facebook.com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553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 7%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www.google.com/search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21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??%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3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www.bing.com/search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10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35%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www.msn.com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152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55%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www.myspace.com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248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29%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en.wikipedia.org/wiki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99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19%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www.yahoo.com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381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33%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www.youtube.com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274 K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/>
                        </a:solidFill>
                        <a:effectLst/>
                        <a:latin typeface="Trebuchet MS" pitchFamily="34" charset="0"/>
                        <a:ea typeface="Times New Roman" pitchFamily="18" charset="0"/>
                        <a:cs typeface="Times" pitchFamily="18" charset="0"/>
                      </a:endParaRPr>
                    </a:p>
                  </a:txBody>
                  <a:tcPr marR="457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latin typeface="Trebuchet MS" pitchFamily="34" charset="0"/>
                          <a:ea typeface="Times New Roman" pitchFamily="18" charset="0"/>
                          <a:cs typeface="Times" pitchFamily="18" charset="0"/>
                        </a:rPr>
                        <a:t>16%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7777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956425" y="6154738"/>
            <a:ext cx="2438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i="1" baseline="0" dirty="0" smtClean="0">
                <a:solidFill>
                  <a:srgbClr val="FA54A7"/>
                </a:solidFill>
                <a:latin typeface="Trebuchet MS" pitchFamily="34" charset="0"/>
              </a:rPr>
              <a:t>29% </a:t>
            </a:r>
            <a:r>
              <a:rPr lang="en-AU" i="1" baseline="0" dirty="0" err="1">
                <a:solidFill>
                  <a:srgbClr val="FA54A7"/>
                </a:solidFill>
                <a:latin typeface="Trebuchet MS" pitchFamily="34" charset="0"/>
              </a:rPr>
              <a:t>avg</a:t>
            </a:r>
            <a:endParaRPr lang="en-US" i="1" baseline="0" dirty="0">
              <a:solidFill>
                <a:srgbClr val="FA54A7"/>
              </a:solidFill>
              <a:latin typeface="Trebuchet MS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718050" y="6161088"/>
            <a:ext cx="2438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i="1" baseline="0" dirty="0" smtClean="0">
                <a:solidFill>
                  <a:srgbClr val="FA54A7"/>
                </a:solidFill>
                <a:latin typeface="Trebuchet MS" pitchFamily="34" charset="0"/>
              </a:rPr>
              <a:t>229 K </a:t>
            </a:r>
            <a:r>
              <a:rPr lang="en-AU" i="1" baseline="0" dirty="0" err="1">
                <a:solidFill>
                  <a:srgbClr val="FA54A7"/>
                </a:solidFill>
                <a:latin typeface="Trebuchet MS" pitchFamily="34" charset="0"/>
              </a:rPr>
              <a:t>avg</a:t>
            </a:r>
            <a:endParaRPr lang="en-US" i="1" baseline="0" dirty="0">
              <a:solidFill>
                <a:srgbClr val="FA54A7"/>
              </a:solidFill>
              <a:latin typeface="Trebuchet MS" pitchFamily="34" charset="0"/>
            </a:endParaRPr>
          </a:p>
        </p:txBody>
      </p:sp>
      <p:sp>
        <p:nvSpPr>
          <p:cNvPr id="164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dirty="0" smtClean="0"/>
              <a:t>initial payload and execution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68782" y="0"/>
            <a:ext cx="103127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6035"/>
            <a:ext cx="9144000" cy="923330"/>
          </a:xfrm>
        </p:spPr>
        <p:txBody>
          <a:bodyPr>
            <a:spAutoFit/>
          </a:bodyPr>
          <a:lstStyle/>
          <a:p>
            <a:pPr eaLnBrk="1" hangingPunct="1"/>
            <a:r>
              <a:rPr lang="en-US" sz="540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split the initial payload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09600" y="1524000"/>
            <a:ext cx="8534400" cy="4505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ts val="2400"/>
              </a:spcBef>
              <a:defRPr/>
            </a:pPr>
            <a:r>
              <a:rPr lang="en-AU" sz="3600" b="1" kern="0" baseline="0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split your JavaScript between what's needed to render the page and everything else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2400"/>
              </a:spcBef>
              <a:defRPr/>
            </a:pPr>
            <a:r>
              <a:rPr lang="en-AU" sz="3600" b="1" kern="0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defer "everything </a:t>
            </a:r>
            <a:r>
              <a:rPr lang="en-AU" sz="3600" b="1" kern="0" baseline="0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else</a:t>
            </a:r>
            <a:r>
              <a:rPr lang="en-AU" sz="3600" b="1" kern="0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"</a:t>
            </a:r>
            <a:endParaRPr lang="en-US" sz="3600" b="1" kern="0" baseline="0" dirty="0"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ts val="2400"/>
              </a:spcBef>
              <a:defRPr/>
            </a:pPr>
            <a:r>
              <a:rPr lang="en-US" sz="3600" b="1" kern="0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split manually </a:t>
            </a:r>
            <a:r>
              <a:rPr lang="en-US" sz="3600" b="1" kern="0" baseline="0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(Page Speed</a:t>
            </a:r>
            <a:r>
              <a:rPr lang="en-US" sz="3600" b="1" kern="0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), automatically </a:t>
            </a:r>
            <a:r>
              <a:rPr lang="en-US" sz="3600" b="1" kern="0" baseline="0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(Microsoft Doloto)</a:t>
            </a:r>
          </a:p>
          <a:p>
            <a:pPr marL="342900" indent="-342900" eaLnBrk="1" hangingPunct="1">
              <a:lnSpc>
                <a:spcPct val="90000"/>
              </a:lnSpc>
              <a:spcBef>
                <a:spcPts val="2400"/>
              </a:spcBef>
              <a:defRPr/>
            </a:pPr>
            <a:r>
              <a:rPr lang="en-AU" sz="3600" b="1" kern="0" baseline="0" dirty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load scripts without </a:t>
            </a:r>
            <a:r>
              <a:rPr lang="en-AU" sz="3600" b="1" kern="0" baseline="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blocking</a:t>
            </a:r>
            <a:endParaRPr lang="en-US" sz="3600" b="1" kern="0" baseline="0" dirty="0"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baseline="0" dirty="0" smtClean="0">
                <a:solidFill>
                  <a:schemeClr val="bg1"/>
                </a:solidFill>
                <a:latin typeface="Trebuchet MS" pitchFamily="34" charset="0"/>
              </a:rPr>
              <a:t>http://www.flickr.com/photos/devcentre/108032900/</a:t>
            </a:r>
            <a:endParaRPr lang="en-US" sz="1600" i="1" baseline="0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25" y="0"/>
            <a:ext cx="7143750" cy="808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92333"/>
            <a:ext cx="9144000" cy="1754326"/>
          </a:xfrm>
        </p:spPr>
        <p:txBody>
          <a:bodyPr lIns="0" rIns="0">
            <a:spAutoFit/>
          </a:bodyPr>
          <a:lstStyle/>
          <a:p>
            <a:pPr eaLnBrk="1" hangingPunct="1"/>
            <a:r>
              <a:rPr lang="en-US" sz="5400" dirty="0" smtClean="0">
                <a:latin typeface="+mn-lt"/>
              </a:rPr>
              <a:t>Loading Scripts Without Blocking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09600" y="1654175"/>
            <a:ext cx="8001000" cy="451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30000"/>
              </a:spcBef>
              <a:defRPr/>
            </a:pPr>
            <a:r>
              <a:rPr lang="en-US" sz="3600" kern="0" baseline="0" dirty="0">
                <a:solidFill>
                  <a:schemeClr val="accent3"/>
                </a:solidFill>
                <a:latin typeface="+mn-lt"/>
              </a:rPr>
              <a:t>XHR </a:t>
            </a:r>
            <a:r>
              <a:rPr lang="en-US" sz="3600" kern="0" baseline="0" dirty="0" err="1">
                <a:solidFill>
                  <a:schemeClr val="accent3"/>
                </a:solidFill>
                <a:latin typeface="+mn-lt"/>
              </a:rPr>
              <a:t>Eval</a:t>
            </a:r>
            <a:endParaRPr lang="en-US" sz="3600" kern="0" baseline="0" dirty="0">
              <a:solidFill>
                <a:schemeClr val="accent3"/>
              </a:solidFill>
              <a:latin typeface="+mn-lt"/>
            </a:endParaRPr>
          </a:p>
          <a:p>
            <a:pPr marL="342900" indent="-342900" eaLnBrk="1" hangingPunct="1">
              <a:spcBef>
                <a:spcPts val="1800"/>
              </a:spcBef>
              <a:defRPr/>
            </a:pPr>
            <a:r>
              <a:rPr lang="en-AU" sz="3600" kern="0" baseline="0" dirty="0">
                <a:solidFill>
                  <a:schemeClr val="accent3"/>
                </a:solidFill>
                <a:latin typeface="+mn-lt"/>
              </a:rPr>
              <a:t>XHR Injection</a:t>
            </a:r>
          </a:p>
          <a:p>
            <a:pPr marL="342900" indent="-342900" eaLnBrk="1" hangingPunct="1">
              <a:spcBef>
                <a:spcPts val="1800"/>
              </a:spcBef>
              <a:defRPr/>
            </a:pPr>
            <a:r>
              <a:rPr lang="en-AU" sz="3600" kern="0" baseline="0" dirty="0">
                <a:solidFill>
                  <a:schemeClr val="accent3"/>
                </a:solidFill>
                <a:latin typeface="+mn-lt"/>
              </a:rPr>
              <a:t>Script in Iframe</a:t>
            </a:r>
          </a:p>
          <a:p>
            <a:pPr marL="342900" indent="-342900" eaLnBrk="1" hangingPunct="1">
              <a:spcBef>
                <a:spcPts val="1800"/>
              </a:spcBef>
              <a:defRPr/>
            </a:pPr>
            <a:r>
              <a:rPr lang="en-AU" sz="3600" kern="0" baseline="0" dirty="0">
                <a:solidFill>
                  <a:schemeClr val="accent3"/>
                </a:solidFill>
                <a:latin typeface="+mn-lt"/>
              </a:rPr>
              <a:t>Script DOM Element</a:t>
            </a:r>
          </a:p>
          <a:p>
            <a:pPr marL="342900" indent="-342900" eaLnBrk="1" hangingPunct="1">
              <a:spcBef>
                <a:spcPts val="1800"/>
              </a:spcBef>
              <a:defRPr/>
            </a:pPr>
            <a:r>
              <a:rPr lang="en-AU" sz="3600" kern="0" baseline="0" dirty="0">
                <a:solidFill>
                  <a:schemeClr val="accent3"/>
                </a:solidFill>
                <a:latin typeface="+mn-lt"/>
              </a:rPr>
              <a:t>Script Defer</a:t>
            </a:r>
          </a:p>
          <a:p>
            <a:pPr marL="342900" indent="-342900" eaLnBrk="1" hangingPunct="1">
              <a:spcBef>
                <a:spcPts val="1800"/>
              </a:spcBef>
              <a:defRPr/>
            </a:pPr>
            <a:r>
              <a:rPr lang="en-AU" sz="3600" b="1" kern="0" baseline="0" dirty="0" err="1">
                <a:solidFill>
                  <a:schemeClr val="accent3"/>
                </a:solidFill>
                <a:latin typeface="Courier New" pitchFamily="49" charset="0"/>
                <a:cs typeface="Courier New" pitchFamily="49" charset="0"/>
              </a:rPr>
              <a:t>document.write</a:t>
            </a:r>
            <a:r>
              <a:rPr lang="en-AU" sz="3600" kern="0" baseline="0" dirty="0">
                <a:solidFill>
                  <a:schemeClr val="accent3"/>
                </a:solidFill>
                <a:latin typeface="+mn-lt"/>
              </a:rPr>
              <a:t> Script Tag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5400" dirty="0" smtClean="0"/>
              <a:t>XHR </a:t>
            </a:r>
            <a:r>
              <a:rPr lang="en-US" sz="5400" dirty="0" err="1" smtClean="0"/>
              <a:t>Eval</a:t>
            </a:r>
            <a:endParaRPr lang="en-US" sz="5400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09600" y="4800600"/>
            <a:ext cx="8534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30000"/>
              </a:spcBef>
              <a:defRPr/>
            </a:pPr>
            <a:r>
              <a:rPr lang="en-AU" sz="3600" kern="0" baseline="0" dirty="0">
                <a:solidFill>
                  <a:schemeClr val="accent3"/>
                </a:solidFill>
                <a:latin typeface="+mn-lt"/>
              </a:rPr>
              <a:t>script </a:t>
            </a: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&amp; page must be same domain</a:t>
            </a:r>
            <a:endParaRPr lang="en-AU" sz="3600" kern="0" baseline="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09600" y="1219200"/>
            <a:ext cx="8229600" cy="3048000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US" kern="0" baseline="0" dirty="0" err="1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kern="0" baseline="0" dirty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kern="0" baseline="0" dirty="0" err="1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xhrObj</a:t>
            </a:r>
            <a:r>
              <a:rPr lang="en-US" kern="0" baseline="0" dirty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kern="0" baseline="0" dirty="0" err="1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getXHRObject</a:t>
            </a:r>
            <a:r>
              <a:rPr lang="en-US" kern="0" baseline="0" dirty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();</a:t>
            </a: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US" kern="0" baseline="0" dirty="0" err="1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xhrObj.onreadystatechange</a:t>
            </a:r>
            <a:r>
              <a:rPr lang="en-US" kern="0" baseline="0" dirty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 = </a:t>
            </a: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US" kern="0" baseline="0" dirty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  function() { </a:t>
            </a: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US" kern="0" baseline="0" dirty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    if ( </a:t>
            </a:r>
            <a:r>
              <a:rPr lang="en-US" kern="0" baseline="0" dirty="0" err="1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xhrObj.readyState</a:t>
            </a:r>
            <a:r>
              <a:rPr lang="en-US" kern="0" baseline="0" dirty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 != 4 ) return;</a:t>
            </a: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US" kern="0" baseline="0" dirty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b="1" kern="0" baseline="0" dirty="0" err="1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eval</a:t>
            </a:r>
            <a:r>
              <a:rPr lang="en-US" b="1" kern="0" baseline="0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b="1" kern="0" baseline="0" dirty="0" err="1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xhrObj.responseText</a:t>
            </a:r>
            <a:r>
              <a:rPr lang="en-US" b="1" kern="0" baseline="0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);</a:t>
            </a: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US" kern="0" baseline="0" dirty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  };</a:t>
            </a: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US" kern="0" baseline="0" dirty="0" err="1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xhrObj.open</a:t>
            </a:r>
            <a:r>
              <a:rPr lang="en-US" kern="0" baseline="0" dirty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('GET', 'A.js', true);</a:t>
            </a: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US" kern="0" baseline="0" dirty="0" err="1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xhrObj.send</a:t>
            </a:r>
            <a:r>
              <a:rPr lang="en-US" kern="0" baseline="0" dirty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('');</a:t>
            </a:r>
            <a:endParaRPr lang="en-US" sz="3200" kern="0" baseline="0" dirty="0">
              <a:solidFill>
                <a:schemeClr val="bg1">
                  <a:lumMod val="95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sz="5400" dirty="0" smtClean="0"/>
              <a:t>Script DOM Element</a:t>
            </a:r>
            <a:endParaRPr lang="en-US" sz="5400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09600" y="1219200"/>
            <a:ext cx="7926388" cy="15700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US" b="1" kern="0" baseline="0" dirty="0" err="1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b="1" kern="0" baseline="0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se = </a:t>
            </a:r>
            <a:r>
              <a:rPr lang="en-US" b="1" kern="0" baseline="0" dirty="0" err="1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document.createElement</a:t>
            </a:r>
            <a:r>
              <a:rPr lang="en-US" b="1" kern="0" baseline="0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('script');</a:t>
            </a: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US" b="1" kern="0" baseline="0" dirty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se.src = 'http://anydomain.com/A.js';</a:t>
            </a: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US" kern="0" baseline="0" dirty="0" err="1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document.getElementsByTagName</a:t>
            </a:r>
            <a:r>
              <a:rPr lang="en-US" kern="0" baseline="0" dirty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('head')</a:t>
            </a: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US" kern="0" baseline="0" dirty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[0].</a:t>
            </a:r>
            <a:r>
              <a:rPr lang="en-US" kern="0" baseline="0" dirty="0" err="1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appendChild</a:t>
            </a:r>
            <a:r>
              <a:rPr lang="en-US" kern="0" baseline="0" dirty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(se);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09600" y="3581400"/>
            <a:ext cx="8478838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AU" sz="3600" kern="0" baseline="0" dirty="0">
                <a:solidFill>
                  <a:schemeClr val="accent3"/>
                </a:solidFill>
                <a:latin typeface="+mn-lt"/>
              </a:rPr>
              <a:t>script </a:t>
            </a: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&amp; page </a:t>
            </a:r>
            <a:r>
              <a:rPr lang="en-AU" sz="3600" kern="0" baseline="0" dirty="0">
                <a:solidFill>
                  <a:schemeClr val="accent3"/>
                </a:solidFill>
                <a:latin typeface="+mn-lt"/>
              </a:rPr>
              <a:t>domains can differ</a:t>
            </a:r>
          </a:p>
          <a:p>
            <a:pPr marL="342900" indent="-342900" eaLnBrk="1" hangingPunct="1">
              <a:spcBef>
                <a:spcPts val="1200"/>
              </a:spcBef>
              <a:defRPr/>
            </a:pPr>
            <a:r>
              <a:rPr lang="en-AU" sz="3600" kern="0" baseline="0" dirty="0" smtClean="0">
                <a:solidFill>
                  <a:schemeClr val="accent3"/>
                </a:solidFill>
                <a:latin typeface="+mn-lt"/>
                <a:cs typeface="Courier New" pitchFamily="49" charset="0"/>
              </a:rPr>
              <a:t>may not preserve execution order</a:t>
            </a:r>
            <a:endParaRPr lang="en-US" sz="3600" kern="0" baseline="0" dirty="0">
              <a:solidFill>
                <a:schemeClr val="accent3"/>
              </a:solidFill>
              <a:latin typeface="+mn-lt"/>
              <a:cs typeface="Courier New" pitchFamily="49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5400" dirty="0" err="1" smtClean="0"/>
              <a:t>Meebo</a:t>
            </a:r>
            <a:r>
              <a:rPr lang="en-US" sz="5400" dirty="0" smtClean="0"/>
              <a:t> </a:t>
            </a:r>
            <a:r>
              <a:rPr lang="en-US" sz="5400" dirty="0" err="1" smtClean="0"/>
              <a:t>Iframed</a:t>
            </a:r>
            <a:r>
              <a:rPr lang="en-US" sz="5400" dirty="0" smtClean="0"/>
              <a:t> JS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81001" y="1219200"/>
            <a:ext cx="8686799" cy="193899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 rIns="0">
            <a:spAutoFit/>
          </a:bodyPr>
          <a:lstStyle/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US" b="1" kern="0" baseline="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iframe = </a:t>
            </a:r>
            <a:r>
              <a:rPr lang="en-US" b="1" kern="0" baseline="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document.createElement</a:t>
            </a:r>
            <a:r>
              <a:rPr lang="en-US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('iframe');</a:t>
            </a: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US" b="1" kern="0" baseline="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document.body.appendChild</a:t>
            </a:r>
            <a:r>
              <a:rPr lang="en-US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(iframe);</a:t>
            </a: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US" b="1" kern="0" baseline="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doc = </a:t>
            </a:r>
            <a:r>
              <a:rPr lang="en-US" b="1" kern="0" baseline="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iframe.contentWindow.document</a:t>
            </a:r>
            <a:r>
              <a:rPr lang="en-US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;</a:t>
            </a: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US" b="1" kern="0" baseline="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doc.open</a:t>
            </a:r>
            <a:r>
              <a:rPr lang="en-US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().write('&lt;body </a:t>
            </a:r>
            <a:r>
              <a:rPr lang="en-US" b="1" kern="0" baseline="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onload</a:t>
            </a:r>
            <a:r>
              <a:rPr lang="en-US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="</a:t>
            </a:r>
            <a:r>
              <a:rPr lang="en-US" b="1" kern="0" baseline="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insertJS</a:t>
            </a:r>
            <a:r>
              <a:rPr lang="en-US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()"&gt;');</a:t>
            </a: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US" b="1" kern="0" baseline="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doc.close</a:t>
            </a:r>
            <a:r>
              <a:rPr lang="en-US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();</a:t>
            </a:r>
            <a:endParaRPr lang="en-US" kern="0" baseline="0" dirty="0">
              <a:solidFill>
                <a:schemeClr val="bg1">
                  <a:lumMod val="95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09600" y="3528096"/>
            <a:ext cx="8478838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loads asynchronously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delays parent’s load event: FF, </a:t>
            </a:r>
            <a:r>
              <a:rPr lang="en-AU" sz="3600" kern="0" baseline="0" dirty="0" err="1" smtClean="0">
                <a:solidFill>
                  <a:schemeClr val="accent3"/>
                </a:solidFill>
                <a:latin typeface="+mn-lt"/>
              </a:rPr>
              <a:t>Chr</a:t>
            </a: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, </a:t>
            </a:r>
            <a:r>
              <a:rPr lang="en-AU" sz="3600" kern="0" baseline="0" dirty="0" err="1" smtClean="0">
                <a:solidFill>
                  <a:schemeClr val="accent3"/>
                </a:solidFill>
                <a:latin typeface="+mn-lt"/>
              </a:rPr>
              <a:t>Saf</a:t>
            </a:r>
            <a:endParaRPr lang="en-AU" sz="3600" kern="0" baseline="0" dirty="0" smtClean="0">
              <a:solidFill>
                <a:schemeClr val="accent3"/>
              </a:solidFill>
              <a:latin typeface="+mn-lt"/>
            </a:endParaRPr>
          </a:p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great for 3</a:t>
            </a:r>
            <a:r>
              <a:rPr lang="en-AU" sz="3600" kern="0" baseline="30000" dirty="0" smtClean="0">
                <a:solidFill>
                  <a:schemeClr val="accent3"/>
                </a:solidFill>
                <a:latin typeface="+mn-lt"/>
              </a:rPr>
              <a:t>rd</a:t>
            </a: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 party scripts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better for sandboxing &amp; security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avoids iframe </a:t>
            </a:r>
            <a:r>
              <a:rPr lang="en-AU" sz="3600" kern="0" baseline="0" dirty="0" err="1" smtClean="0">
                <a:solidFill>
                  <a:schemeClr val="accent3"/>
                </a:solidFill>
                <a:latin typeface="+mn-lt"/>
              </a:rPr>
              <a:t>src</a:t>
            </a: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 roundtrip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sz="5400" dirty="0" smtClean="0"/>
              <a:t>GMail Mobile</a:t>
            </a:r>
            <a:endParaRPr lang="en-US" sz="5400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09600" y="1219200"/>
            <a:ext cx="5899372" cy="193899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US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&lt;script type="text/</a:t>
            </a:r>
            <a:r>
              <a:rPr lang="en-US" b="1" kern="0" baseline="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javascript</a:t>
            </a:r>
            <a:r>
              <a:rPr lang="en-US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"&gt;</a:t>
            </a: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AU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/*</a:t>
            </a: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AU" b="1" kern="0" baseline="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AU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... </a:t>
            </a: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AU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*/</a:t>
            </a:r>
            <a:endParaRPr lang="en-US" b="1" kern="0" baseline="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pPr marL="342900" indent="-342900" eaLnBrk="1" hangingPunct="1">
              <a:spcBef>
                <a:spcPts val="0"/>
              </a:spcBef>
              <a:defRPr/>
            </a:pPr>
            <a:r>
              <a:rPr lang="en-AU" b="1" kern="0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&lt;/script&gt;</a:t>
            </a:r>
            <a:endParaRPr lang="en-US" kern="0" baseline="0" dirty="0">
              <a:solidFill>
                <a:schemeClr val="bg1">
                  <a:lumMod val="95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09600" y="3429000"/>
            <a:ext cx="8478838" cy="3367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get script DOM element's text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remove comments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600" kern="0" baseline="0" dirty="0" err="1" smtClean="0">
                <a:solidFill>
                  <a:schemeClr val="accent3"/>
                </a:solidFill>
                <a:latin typeface="+mn-lt"/>
              </a:rPr>
              <a:t>eval</a:t>
            </a: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() when invoked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inline or iframe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1200"/>
              </a:spcBef>
              <a:defRPr/>
            </a:pP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awesome for </a:t>
            </a:r>
            <a:r>
              <a:rPr lang="en-AU" sz="3600" kern="0" baseline="0" dirty="0" err="1" smtClean="0">
                <a:solidFill>
                  <a:schemeClr val="accent3"/>
                </a:solidFill>
                <a:latin typeface="+mn-lt"/>
              </a:rPr>
              <a:t>prefetching</a:t>
            </a: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 JS that </a:t>
            </a:r>
            <a:r>
              <a:rPr lang="en-AU" sz="3600" i="1" kern="0" baseline="0" dirty="0" smtClean="0">
                <a:solidFill>
                  <a:schemeClr val="accent3"/>
                </a:solidFill>
                <a:latin typeface="+mn-lt"/>
              </a:rPr>
              <a:t>might (not) </a:t>
            </a:r>
            <a:r>
              <a:rPr lang="en-AU" sz="3600" kern="0" baseline="0" dirty="0" smtClean="0">
                <a:solidFill>
                  <a:schemeClr val="accent3"/>
                </a:solidFill>
                <a:latin typeface="+mn-lt"/>
              </a:rPr>
              <a:t>be needed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6200"/>
            <a:ext cx="9144000" cy="716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839200" cy="3416320"/>
          </a:xfrm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window.setTimeout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(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function(){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 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var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 </a:t>
            </a:r>
            <a:r>
              <a:rPr lang="en-US" sz="2800" b="1" spc="-100" dirty="0" smtClean="0">
                <a:solidFill>
                  <a:srgbClr val="33CC33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a=</a:t>
            </a:r>
            <a:r>
              <a:rPr lang="en-US" sz="2800" b="1" spc="-100" dirty="0" err="1" smtClean="0">
                <a:solidFill>
                  <a:srgbClr val="33CC33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document.createElement</a:t>
            </a:r>
            <a:r>
              <a:rPr lang="en-US" sz="2800" b="1" spc="-100" dirty="0" smtClean="0">
                <a:solidFill>
                  <a:srgbClr val="33CC33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("script")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;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 a.src="/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extern_js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/f/CgJlbhz8US8_w.js";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 (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document.getElementById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("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xjsd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")||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  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document.body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).</a:t>
            </a:r>
            <a:r>
              <a:rPr lang="en-US" sz="2800" b="1" spc="-100" dirty="0" err="1" smtClean="0">
                <a:solidFill>
                  <a:srgbClr val="33CC33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appendChild</a:t>
            </a:r>
            <a:r>
              <a:rPr lang="en-US" sz="2800" b="1" spc="-100" dirty="0" smtClean="0">
                <a:solidFill>
                  <a:srgbClr val="33CC33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(a)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;},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0);</a:t>
            </a:r>
            <a:endParaRPr lang="en-US" sz="2800" b="1" spc="-100" dirty="0">
              <a:solidFill>
                <a:schemeClr val="bg1"/>
              </a:solidFill>
              <a:latin typeface="Courier New" pitchFamily="49" charset="0"/>
              <a:ea typeface="Batang" pitchFamily="18" charset="-127"/>
              <a:cs typeface="Courier New" pitchFamily="49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Google Search</a:t>
            </a:r>
            <a:endParaRPr lang="en-US" sz="6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199" y="0"/>
            <a:ext cx="9250621" cy="7652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excited-dog-crop-boo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76200" y="0"/>
            <a:ext cx="9251736" cy="76535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baseline="0" dirty="0" smtClean="0">
                <a:solidFill>
                  <a:schemeClr val="bg1"/>
                </a:solidFill>
                <a:latin typeface="Trebuchet MS" pitchFamily="34" charset="0"/>
              </a:rPr>
              <a:t>flickr.com/photos/dougbrown47/4468708942//</a:t>
            </a:r>
            <a:endParaRPr lang="en-US" sz="1600" i="1" baseline="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76200" y="5105400"/>
            <a:ext cx="8915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darn exciting!</a:t>
            </a:r>
            <a:endParaRPr lang="en-US" sz="6000" b="1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991600" cy="5293757"/>
          </a:xfr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Bootloader.setResourceMap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(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{"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CDYbm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":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 {"name":"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js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\/32kskxvl4c8w0848.pkg.js",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  "type":"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js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",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  "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src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":"http:\/\/...\/1fakc64i.js"},</a:t>
            </a:r>
            <a:r>
              <a:rPr lang="en-US" sz="2800" b="1" spc="-100" dirty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 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...});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var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 c=a ? 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document.body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 : 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document.getElementsByTagName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('head')[0];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var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 </a:t>
            </a:r>
            <a:r>
              <a:rPr lang="en-US" sz="2800" b="1" spc="-100" dirty="0" smtClean="0">
                <a:solidFill>
                  <a:srgbClr val="33CC33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d=</a:t>
            </a:r>
            <a:r>
              <a:rPr lang="en-US" sz="2800" b="1" spc="-100" dirty="0" err="1" smtClean="0">
                <a:solidFill>
                  <a:srgbClr val="33CC33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document.createElement</a:t>
            </a:r>
            <a:r>
              <a:rPr lang="en-US" sz="2800" b="1" spc="-100" dirty="0" smtClean="0">
                <a:solidFill>
                  <a:srgbClr val="33CC33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('script')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;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d.type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='text/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javascript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';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d.src=f;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c.</a:t>
            </a:r>
            <a:r>
              <a:rPr lang="en-US" sz="2800" b="1" spc="-100" dirty="0" err="1" smtClean="0">
                <a:solidFill>
                  <a:srgbClr val="33CC33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appendChild</a:t>
            </a:r>
            <a:r>
              <a:rPr lang="en-US" sz="2800" b="1" spc="-100" dirty="0" smtClean="0">
                <a:solidFill>
                  <a:srgbClr val="33CC33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(d)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;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err="1" smtClean="0"/>
              <a:t>Facebook</a:t>
            </a:r>
            <a:endParaRPr lang="en-US" sz="6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991600" cy="4760278"/>
          </a:xfr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YUI.presentation.lazyScriptList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 = 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	["http://l.yimg.com/a/combo?arc/yui/substitute_0.1.9.js&amp;arc/yui/oop_0.1.10.js&amp;[...58 more!...]"];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endParaRPr lang="en-US" sz="2800" b="1" spc="-100" dirty="0" smtClean="0">
              <a:solidFill>
                <a:schemeClr val="bg1"/>
              </a:solidFill>
              <a:latin typeface="Courier New" pitchFamily="49" charset="0"/>
              <a:ea typeface="Batang" pitchFamily="18" charset="-127"/>
              <a:cs typeface="Courier New" pitchFamily="49" charset="0"/>
            </a:endParaRP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d = 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w.document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; 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h = 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d.getElementsByTagName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("head")[0];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smtClean="0">
                <a:solidFill>
                  <a:srgbClr val="33CC33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n = </a:t>
            </a:r>
            <a:r>
              <a:rPr lang="en-US" sz="2800" b="1" spc="-100" dirty="0" err="1" smtClean="0">
                <a:solidFill>
                  <a:srgbClr val="33CC33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d.createElement</a:t>
            </a:r>
            <a:r>
              <a:rPr lang="en-US" sz="2800" b="1" spc="-100" dirty="0" smtClean="0">
                <a:solidFill>
                  <a:srgbClr val="33CC33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("script")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,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n.src = 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url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;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h.</a:t>
            </a:r>
            <a:r>
              <a:rPr lang="en-US" sz="2800" b="1" spc="-100" dirty="0" err="1" smtClean="0">
                <a:solidFill>
                  <a:srgbClr val="33CC33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appendChild</a:t>
            </a:r>
            <a:r>
              <a:rPr lang="en-US" sz="2800" b="1" spc="-100" dirty="0" smtClean="0">
                <a:solidFill>
                  <a:srgbClr val="33CC33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(n)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;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Yahoo! FP</a:t>
            </a:r>
            <a:endParaRPr lang="en-US" sz="6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0"/>
            <a:ext cx="28879800" cy="2246769"/>
          </a:xfr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1" spc="-100" dirty="0" smtClean="0">
                <a:solidFill>
                  <a:srgbClr val="C00000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&lt;head&gt;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...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&lt;</a:t>
            </a:r>
            <a:r>
              <a:rPr lang="en-US" sz="2800" b="1" dirty="0" smtClean="0">
                <a:latin typeface="Courier New" pitchFamily="49" charset="0"/>
                <a:cs typeface="Courier New" pitchFamily="49" charset="0"/>
              </a:rPr>
              <a:t>script </a:t>
            </a:r>
            <a:r>
              <a:rPr lang="en-US" sz="2800" b="1" dirty="0" err="1" smtClean="0">
                <a:latin typeface="Courier New" pitchFamily="49" charset="0"/>
                <a:cs typeface="Courier New" pitchFamily="49" charset="0"/>
              </a:rPr>
              <a:t>src</a:t>
            </a:r>
            <a:r>
              <a:rPr lang="en-US" sz="2800" b="1" dirty="0" smtClean="0">
                <a:latin typeface="Courier New" pitchFamily="49" charset="0"/>
                <a:cs typeface="Courier New" pitchFamily="49" charset="0"/>
              </a:rPr>
              <a:t>="http://s.ytimg.com/yt/jsbin/www-core-vfl1I8mph.jsA"&gt;&lt;/script&gt;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latin typeface="Courier New" pitchFamily="49" charset="0"/>
                <a:cs typeface="Courier New" pitchFamily="49" charset="0"/>
              </a:rPr>
              <a:t>...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1" spc="-100" dirty="0" smtClean="0">
                <a:solidFill>
                  <a:srgbClr val="C00000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&lt;/head&gt;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YouTube</a:t>
            </a:r>
            <a:endParaRPr lang="en-US" sz="6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0"/>
            <a:ext cx="28879800" cy="2451953"/>
          </a:xfr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smtClean="0">
                <a:solidFill>
                  <a:srgbClr val="E6BB42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&lt;body&gt;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smtClean="0">
                <a:solidFill>
                  <a:srgbClr val="E6BB42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&lt;div&gt;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smtClean="0">
                <a:solidFill>
                  <a:srgbClr val="E6BB42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&lt;table&gt;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smtClean="0">
                <a:solidFill>
                  <a:srgbClr val="E6BB42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[~40%]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dirty="0" smtClean="0"/>
              <a:t>&lt;script </a:t>
            </a:r>
            <a:r>
              <a:rPr lang="en-US" sz="2800" dirty="0" err="1" smtClean="0"/>
              <a:t>src</a:t>
            </a:r>
            <a:r>
              <a:rPr lang="en-US" sz="2800" dirty="0" smtClean="0"/>
              <a:t>="http://z-ecx.images-amazon.com/images/G/01/browser-scripts/us-site-wide-1.2.6/site-wide-4183309070.js._V198471533_.js"&gt;&lt;/script&gt; </a:t>
            </a:r>
            <a:endParaRPr lang="en-US" sz="2800" b="1" spc="-100" dirty="0" smtClean="0">
              <a:solidFill>
                <a:srgbClr val="C00000"/>
              </a:solidFill>
              <a:latin typeface="Courier New" pitchFamily="49" charset="0"/>
              <a:ea typeface="Batang" pitchFamily="18" charset="-127"/>
              <a:cs typeface="Courier New" pitchFamily="49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Amazon</a:t>
            </a:r>
            <a:endParaRPr lang="en-US" sz="6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991600" cy="4924425"/>
          </a:xfr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&lt;script 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src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="/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js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/jquery-1.4.2.js"&gt;&lt;/script&gt;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smtClean="0">
                <a:solidFill>
                  <a:srgbClr val="33CC33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&lt;/body&gt;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smtClean="0">
                <a:solidFill>
                  <a:srgbClr val="33CC33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&lt;/html&gt;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endParaRPr lang="en-US" sz="2800" b="1" spc="-100" dirty="0" smtClean="0">
              <a:solidFill>
                <a:schemeClr val="bg1"/>
              </a:solidFill>
              <a:latin typeface="Courier New" pitchFamily="49" charset="0"/>
              <a:ea typeface="Batang" pitchFamily="18" charset="-127"/>
              <a:cs typeface="Courier New" pitchFamily="49" charset="0"/>
            </a:endParaRP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u="sng" dirty="0" smtClean="0">
                <a:solidFill>
                  <a:schemeClr val="bg1"/>
                </a:solidFill>
                <a:ea typeface="Batang" pitchFamily="18" charset="-127"/>
                <a:cs typeface="Courier New" pitchFamily="49" charset="0"/>
              </a:rPr>
              <a:t>subsequent page: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&lt;script 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src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="/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js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/jquery-1.4.2.js"&gt;&lt;/script&gt;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&lt;script 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src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="/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js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/toChecklist.js"&gt;&lt;/script&gt;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&lt;script 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src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="/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js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/tocs.js"&gt;&lt;/script&gt;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smtClean="0">
                <a:solidFill>
                  <a:srgbClr val="33CC33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&lt;/body&gt;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smtClean="0">
                <a:solidFill>
                  <a:srgbClr val="33CC33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&lt;/html&gt;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Craigslist</a:t>
            </a:r>
            <a:endParaRPr lang="en-US" sz="6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657600" y="5638800"/>
            <a:ext cx="3429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30000"/>
              </a:spcBef>
              <a:defRPr/>
            </a:pPr>
            <a:r>
              <a:rPr lang="en-AU" sz="4000" i="1" kern="0" baseline="0" dirty="0" smtClean="0">
                <a:solidFill>
                  <a:srgbClr val="33CC33"/>
                </a:solidFill>
                <a:latin typeface="Century Gothic" pitchFamily="34" charset="0"/>
              </a:rPr>
              <a:t>prefetching?</a:t>
            </a:r>
            <a:endParaRPr lang="en-AU" sz="4000" i="1" kern="0" baseline="0" dirty="0">
              <a:solidFill>
                <a:srgbClr val="33CC33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0"/>
            <a:ext cx="27203400" cy="3416320"/>
          </a:xfr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smtClean="0">
                <a:solidFill>
                  <a:srgbClr val="C00000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&lt;body&gt;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&lt;script 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src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="http://include.ebaystatic.com/v4js/en_US/e673/SYS-RA_vjo_e67311309442_1_en_US.js"&gt;&lt;/script&gt;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&lt;script 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src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="http://include.ebaystatic.com/v4js/en_US/e673/GH-RA_ReskinEbay_e67311309442_1_en_US.js"&gt;&lt;/script&gt;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...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&lt;script 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src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="http://include.ebaystatic.com/v4js/en_US/e673/SYS-RA_vjo_e67311252543_opta_en_US.js"&gt;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&lt;script 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src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="http://include.ebaystatic.com/v4js/en_US/e673/CCHP_HomepageV4_SLDR_e67311252543_6_en_US.js"&gt;&lt;/script&gt;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smtClean="0">
                <a:solidFill>
                  <a:srgbClr val="C00000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&lt;/body&gt;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eBay</a:t>
            </a:r>
            <a:endParaRPr lang="en-US" sz="6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0" y="1628775"/>
            <a:ext cx="6286500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 bwMode="auto">
          <a:xfrm>
            <a:off x="2654643" y="2020329"/>
            <a:ext cx="1600200" cy="533400"/>
          </a:xfrm>
          <a:prstGeom prst="ellipse">
            <a:avLst/>
          </a:prstGeom>
          <a:noFill/>
          <a:ln w="190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9900"/>
              </a:solidFill>
              <a:effectLst/>
              <a:latin typeface="Times" pitchFamily="18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226005" y="3966519"/>
            <a:ext cx="667272" cy="247135"/>
          </a:xfrm>
          <a:prstGeom prst="ellipse">
            <a:avLst/>
          </a:prstGeom>
          <a:noFill/>
          <a:ln w="190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9900"/>
              </a:solidFill>
              <a:effectLst/>
              <a:latin typeface="Times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5144539" y="4378416"/>
            <a:ext cx="667272" cy="247135"/>
          </a:xfrm>
          <a:prstGeom prst="ellipse">
            <a:avLst/>
          </a:prstGeom>
          <a:noFill/>
          <a:ln w="190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9900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87934"/>
            <a:ext cx="25450800" cy="5693866"/>
          </a:xfr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1" spc="-100" dirty="0" smtClean="0">
                <a:solidFill>
                  <a:srgbClr val="33CC33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$LAB </a:t>
            </a:r>
            <a:endParaRPr lang="en-US" sz="2800" b="1" spc="-100" dirty="0" smtClean="0">
              <a:solidFill>
                <a:schemeClr val="bg1"/>
              </a:solidFill>
              <a:latin typeface="Courier New" pitchFamily="49" charset="0"/>
              <a:ea typeface="Batang" pitchFamily="18" charset="-127"/>
              <a:cs typeface="Courier New" pitchFamily="49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  .wait(function() {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    $LAB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      .script("http://a1.twimg.com/a/1286563368/javascripts/phoenix.bundle.js")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      .</a:t>
            </a:r>
            <a:r>
              <a:rPr lang="en-US" sz="2800" b="1" spc="-100" dirty="0" smtClean="0">
                <a:solidFill>
                  <a:srgbClr val="E6BB42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wait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(function() {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        ...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      });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    $LAB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      .script("http://a1.twimg.com/a/1286563368/javascripts/api.bundle.js")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      .</a:t>
            </a:r>
            <a:r>
              <a:rPr lang="en-US" sz="2800" b="1" spc="-100" dirty="0" smtClean="0">
                <a:solidFill>
                  <a:srgbClr val="E6BB42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wait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(function() {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        ...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      });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  });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(new)Twitter</a:t>
            </a:r>
            <a:endParaRPr lang="en-US" sz="60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486400" y="6182380"/>
            <a:ext cx="3429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1" hangingPunct="1">
              <a:spcBef>
                <a:spcPct val="30000"/>
              </a:spcBef>
              <a:defRPr/>
            </a:pPr>
            <a:r>
              <a:rPr lang="en-AU" sz="2800" kern="0" baseline="0" dirty="0" smtClean="0">
                <a:solidFill>
                  <a:srgbClr val="33CC33"/>
                </a:solidFill>
                <a:latin typeface="+mn-lt"/>
              </a:rPr>
              <a:t>http://labjs.com/</a:t>
            </a:r>
            <a:endParaRPr lang="en-AU" sz="2800" kern="0" baseline="0" dirty="0">
              <a:solidFill>
                <a:srgbClr val="33CC33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0"/>
            <a:ext cx="7288237" cy="2400657"/>
          </a:xfr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var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 </a:t>
            </a:r>
            <a:r>
              <a:rPr lang="en-US" sz="2800" b="1" spc="-100" dirty="0" smtClean="0">
                <a:solidFill>
                  <a:srgbClr val="33CC33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a=_</a:t>
            </a:r>
            <a:r>
              <a:rPr lang="en-US" sz="2800" b="1" spc="-100" dirty="0" err="1" smtClean="0">
                <a:solidFill>
                  <a:srgbClr val="33CC33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d.createElement</a:t>
            </a:r>
            <a:r>
              <a:rPr lang="en-US" sz="2800" b="1" spc="-100" dirty="0" smtClean="0">
                <a:solidFill>
                  <a:srgbClr val="33CC33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("script")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;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a.type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="text/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javascript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";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a.src=b;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_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d.getElementsByTagName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("head")[0].</a:t>
            </a:r>
            <a:r>
              <a:rPr lang="en-US" sz="2800" b="1" spc="-100" dirty="0" err="1" smtClean="0">
                <a:solidFill>
                  <a:srgbClr val="33CC33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appendChild</a:t>
            </a:r>
            <a:r>
              <a:rPr lang="en-US" sz="2800" b="1" spc="-100" dirty="0" smtClean="0">
                <a:solidFill>
                  <a:srgbClr val="33CC33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(a)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;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6259" y="2024063"/>
            <a:ext cx="630555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Bing</a:t>
            </a:r>
            <a:endParaRPr lang="en-US" sz="6000" dirty="0"/>
          </a:p>
        </p:txBody>
      </p:sp>
      <p:sp>
        <p:nvSpPr>
          <p:cNvPr id="11" name="Oval 10"/>
          <p:cNvSpPr/>
          <p:nvPr/>
        </p:nvSpPr>
        <p:spPr bwMode="auto">
          <a:xfrm>
            <a:off x="4261174" y="3164661"/>
            <a:ext cx="667272" cy="247135"/>
          </a:xfrm>
          <a:prstGeom prst="ellipse">
            <a:avLst/>
          </a:prstGeom>
          <a:noFill/>
          <a:ln w="190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9900"/>
              </a:solidFill>
              <a:effectLst/>
              <a:latin typeface="Times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443002" y="4230706"/>
            <a:ext cx="485335" cy="247135"/>
          </a:xfrm>
          <a:prstGeom prst="ellipse">
            <a:avLst/>
          </a:prstGeom>
          <a:noFill/>
          <a:ln w="190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9900"/>
              </a:solidFill>
              <a:effectLst/>
              <a:latin typeface="Times" pitchFamily="18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880748" y="3834465"/>
            <a:ext cx="667272" cy="247135"/>
          </a:xfrm>
          <a:prstGeom prst="ellipse">
            <a:avLst/>
          </a:prstGeom>
          <a:noFill/>
          <a:ln w="190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solidFill>
                <a:srgbClr val="FF9900"/>
              </a:solidFill>
              <a:effectLst/>
              <a:latin typeface="Times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03188" y="4149970"/>
            <a:ext cx="759655" cy="30777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1400" b="1" baseline="0" dirty="0" err="1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onload</a:t>
            </a:r>
            <a:endParaRPr lang="en-US" sz="1400" b="1" baseline="0" dirty="0"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rot="10800000">
            <a:off x="4121834" y="4100732"/>
            <a:ext cx="246184" cy="20398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9" grpId="0" animBg="1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24000"/>
            <a:ext cx="28879800" cy="4380686"/>
          </a:xfr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&lt;script 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src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="http://bits.wikimedia.org/skins-1.5/common/wikibits.js?281c" type="text/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javascript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"&gt;&lt;/script&gt;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&lt;script 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src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="http://bits.wikimedia.org/skins-1.5/common/jquery.min.js?281c" type="text/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javascript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"&gt;&lt;/script&gt;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&lt;script 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src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="http://bits.wikimedia.org/skins-1.5/common/ajax.js?281c" type="text/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javascript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"&gt;&lt;/script&gt;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&lt;script 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src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="http://bits.wikimedia.org/skins-1.5/common/mwsuggest.js?281c" type="text/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javascript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"&gt;&lt;/script&gt;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&lt;script 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src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="http://bits.wikimedia.org/w/extensions/UsabilityInitiative/js/plugins.combined.min.js?281c" type="text/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javascript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"&gt;&lt;/script&gt;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&lt;script 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src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="http://bits.wikimedia.org/w/extensions/UsabilityInitiative/Vector/Vector.combined.min.js?281c" type="text/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javascript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"&gt;&lt;/script&gt;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&lt;script 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src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="http://upload.wikimedia.org/centralnotice/wikipedia/en/centralnotice.js?281c" type="text/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javascript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"&gt;&lt;/script&gt;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&lt;script 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src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="/w/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index.php?title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=-&amp;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amp;action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=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raw&amp;amp;gen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=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js&amp;amp;useskin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=vector&amp;amp;281c" type="text/</a:t>
            </a:r>
            <a:r>
              <a:rPr lang="en-US" sz="2800" b="1" spc="-100" dirty="0" err="1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javascript</a:t>
            </a:r>
            <a:r>
              <a:rPr lang="en-US" sz="2800" b="1" spc="-100" dirty="0" smtClean="0">
                <a:solidFill>
                  <a:schemeClr val="bg1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"&gt;&lt;/script&gt;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2800" b="1" spc="-100" dirty="0" smtClean="0">
                <a:solidFill>
                  <a:srgbClr val="C00000"/>
                </a:solidFill>
                <a:latin typeface="Courier New" pitchFamily="49" charset="0"/>
                <a:ea typeface="Batang" pitchFamily="18" charset="-127"/>
                <a:cs typeface="Courier New" pitchFamily="49" charset="0"/>
              </a:rPr>
              <a:t>&lt;/head&gt;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smtClean="0"/>
              <a:t>Wikipedia</a:t>
            </a:r>
            <a:endParaRPr lang="en-US" sz="6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1725" y="1228725"/>
            <a:ext cx="440055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 bwMode="auto">
          <a:xfrm>
            <a:off x="3500437" y="2743199"/>
            <a:ext cx="2078832" cy="1200150"/>
          </a:xfrm>
          <a:prstGeom prst="roundRect">
            <a:avLst>
              <a:gd name="adj" fmla="val 0"/>
            </a:avLst>
          </a:prstGeom>
          <a:noFill/>
          <a:ln w="2857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029148"/>
            <a:ext cx="7848600" cy="5447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85800" y="76200"/>
            <a:ext cx="7696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aseline="0" dirty="0" smtClean="0">
                <a:solidFill>
                  <a:srgbClr val="00B0F0"/>
                </a:solidFill>
                <a:latin typeface="Trebuchet MS" pitchFamily="34" charset="0"/>
              </a:rPr>
              <a:t>frontend SPOF</a:t>
            </a:r>
            <a:endParaRPr lang="en-US" sz="5400" baseline="0" dirty="0">
              <a:solidFill>
                <a:srgbClr val="00B0F0"/>
              </a:solidFill>
              <a:latin typeface="Trebuchet MS" pitchFamily="34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2383302" y="4564966"/>
            <a:ext cx="228600" cy="609600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2352" y="6427973"/>
            <a:ext cx="769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aseline="0" dirty="0" smtClean="0">
                <a:solidFill>
                  <a:schemeClr val="bg1"/>
                </a:solidFill>
                <a:latin typeface="Trebuchet MS" pitchFamily="34" charset="0"/>
              </a:rPr>
              <a:t>http://en.wikipedia.org/wiki/Flowers (from NZ)</a:t>
            </a:r>
            <a:endParaRPr lang="en-US" sz="1800" baseline="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4191000"/>
            <a:ext cx="1800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spc="-100" baseline="0" dirty="0" smtClean="0">
                <a:solidFill>
                  <a:srgbClr val="C00000"/>
                </a:solidFill>
                <a:latin typeface="Trebuchet MS" pitchFamily="34" charset="0"/>
              </a:rPr>
              <a:t>8.2</a:t>
            </a:r>
            <a:r>
              <a:rPr lang="en-US" b="1" baseline="0" dirty="0" smtClean="0">
                <a:solidFill>
                  <a:srgbClr val="C00000"/>
                </a:solidFill>
                <a:latin typeface="Trebuchet MS" pitchFamily="34" charset="0"/>
              </a:rPr>
              <a:t> </a:t>
            </a:r>
            <a:r>
              <a:rPr lang="en-US" b="1" baseline="0" dirty="0" err="1" smtClean="0">
                <a:solidFill>
                  <a:srgbClr val="C00000"/>
                </a:solidFill>
                <a:latin typeface="Trebuchet MS" pitchFamily="34" charset="0"/>
              </a:rPr>
              <a:t>secs</a:t>
            </a:r>
            <a:endParaRPr lang="en-US" b="1" baseline="0" dirty="0">
              <a:solidFill>
                <a:srgbClr val="C00000"/>
              </a:solidFill>
              <a:latin typeface="Trebuchet MS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rot="16200000" flipH="1">
            <a:off x="4828740" y="4772464"/>
            <a:ext cx="414993" cy="1406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rot="5400000" flipH="1" flipV="1">
            <a:off x="4938351" y="2431955"/>
            <a:ext cx="2002297" cy="1668194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90600" y="0"/>
            <a:ext cx="11887200" cy="736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ed Rectangular Callout 3"/>
          <p:cNvSpPr/>
          <p:nvPr/>
        </p:nvSpPr>
        <p:spPr bwMode="auto">
          <a:xfrm>
            <a:off x="2209800" y="1371600"/>
            <a:ext cx="6553200" cy="3166824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#1. Speed:        “First and foremost, we believe that speed is more than a feature. Speed is the most important feature.”</a:t>
            </a:r>
          </a:p>
        </p:txBody>
      </p:sp>
      <p:sp>
        <p:nvSpPr>
          <p:cNvPr id="5" name="Round Same Side Corner Rectangle 4"/>
          <p:cNvSpPr/>
          <p:nvPr/>
        </p:nvSpPr>
        <p:spPr>
          <a:xfrm>
            <a:off x="1981200" y="0"/>
            <a:ext cx="73152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chemeClr val="tx1"/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carsonified.com/blog/business/fred-wilsons-10-golden-principles-of-successful-web-apps/</a:t>
            </a:r>
            <a:endParaRPr lang="en-US" sz="1400" baseline="0" dirty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63126" cy="7953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571625"/>
            <a:ext cx="7800975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Evolution of Script Loading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001000" cy="5127558"/>
          </a:xfrm>
        </p:spPr>
        <p:txBody>
          <a:bodyPr>
            <a:spAutoFit/>
          </a:bodyPr>
          <a:lstStyle/>
          <a:p>
            <a:pPr>
              <a:spcAft>
                <a:spcPts val="2400"/>
              </a:spcAft>
            </a:pPr>
            <a:r>
              <a:rPr lang="en-US" sz="4400" dirty="0" smtClean="0"/>
              <a:t>scripts in HEAD</a:t>
            </a:r>
          </a:p>
          <a:p>
            <a:pPr lvl="1"/>
            <a:r>
              <a:rPr lang="en-US" sz="3200" b="1" dirty="0" smtClean="0">
                <a:latin typeface="Courier New" pitchFamily="49" charset="0"/>
                <a:cs typeface="Courier New" pitchFamily="49" charset="0"/>
              </a:rPr>
              <a:t>&lt;head&gt;</a:t>
            </a:r>
          </a:p>
          <a:p>
            <a:pPr lvl="1"/>
            <a:r>
              <a:rPr lang="en-US" sz="3200" b="1" dirty="0" smtClean="0">
                <a:latin typeface="Courier New" pitchFamily="49" charset="0"/>
                <a:cs typeface="Courier New" pitchFamily="49" charset="0"/>
              </a:rPr>
              <a:t>&lt;script </a:t>
            </a:r>
            <a:r>
              <a:rPr lang="en-US" sz="3200" b="1" dirty="0" err="1" smtClean="0">
                <a:latin typeface="Courier New" pitchFamily="49" charset="0"/>
                <a:cs typeface="Courier New" pitchFamily="49" charset="0"/>
              </a:rPr>
              <a:t>src</a:t>
            </a:r>
            <a:r>
              <a:rPr lang="en-US" sz="3200" b="1" dirty="0" smtClean="0">
                <a:latin typeface="Courier New" pitchFamily="49" charset="0"/>
                <a:cs typeface="Courier New" pitchFamily="49" charset="0"/>
              </a:rPr>
              <a:t>=“…”&gt;&lt;/script&gt;</a:t>
            </a:r>
          </a:p>
          <a:p>
            <a:pPr lvl="1"/>
            <a:r>
              <a:rPr lang="en-US" sz="3200" b="1" dirty="0" smtClean="0">
                <a:latin typeface="Courier New" pitchFamily="49" charset="0"/>
                <a:cs typeface="Courier New" pitchFamily="49" charset="0"/>
              </a:rPr>
              <a:t>&lt;/head&gt;</a:t>
            </a:r>
          </a:p>
          <a:p>
            <a:pPr>
              <a:spcBef>
                <a:spcPts val="2400"/>
              </a:spcBef>
            </a:pPr>
            <a:r>
              <a:rPr lang="en-US" dirty="0" smtClean="0">
                <a:solidFill>
                  <a:srgbClr val="FD7F82"/>
                </a:solidFill>
              </a:rPr>
              <a:t>block other downloads</a:t>
            </a:r>
          </a:p>
          <a:p>
            <a:r>
              <a:rPr lang="en-US" dirty="0" smtClean="0">
                <a:solidFill>
                  <a:srgbClr val="FD7F82"/>
                </a:solidFill>
              </a:rPr>
              <a:t>downloaded sequentially in IE 6-7</a:t>
            </a:r>
          </a:p>
          <a:p>
            <a:r>
              <a:rPr lang="en-US" dirty="0" smtClean="0">
                <a:solidFill>
                  <a:srgbClr val="FD7F82"/>
                </a:solidFill>
              </a:rPr>
              <a:t>blocks rendering during download &amp; parse-execute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Evolution of Script Loading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001000" cy="5127558"/>
          </a:xfrm>
        </p:spPr>
        <p:txBody>
          <a:bodyPr>
            <a:spAutoFit/>
          </a:bodyPr>
          <a:lstStyle/>
          <a:p>
            <a:pPr>
              <a:spcAft>
                <a:spcPts val="2400"/>
              </a:spcAft>
            </a:pPr>
            <a:r>
              <a:rPr lang="en-US" sz="4400" dirty="0" smtClean="0"/>
              <a:t>move scripts to bottom (2007)</a:t>
            </a:r>
          </a:p>
          <a:p>
            <a:pPr lvl="1"/>
            <a:r>
              <a:rPr lang="en-US" sz="3200" b="1" dirty="0" smtClean="0">
                <a:latin typeface="Courier New" pitchFamily="49" charset="0"/>
                <a:cs typeface="Courier New" pitchFamily="49" charset="0"/>
              </a:rPr>
              <a:t>...</a:t>
            </a:r>
          </a:p>
          <a:p>
            <a:pPr lvl="1"/>
            <a:r>
              <a:rPr lang="en-US" sz="3200" b="1" dirty="0" smtClean="0">
                <a:latin typeface="Courier New" pitchFamily="49" charset="0"/>
                <a:cs typeface="Courier New" pitchFamily="49" charset="0"/>
              </a:rPr>
              <a:t>&lt;script </a:t>
            </a:r>
            <a:r>
              <a:rPr lang="en-US" sz="3200" b="1" dirty="0" err="1" smtClean="0">
                <a:latin typeface="Courier New" pitchFamily="49" charset="0"/>
                <a:cs typeface="Courier New" pitchFamily="49" charset="0"/>
              </a:rPr>
              <a:t>src</a:t>
            </a:r>
            <a:r>
              <a:rPr lang="en-US" sz="3200" b="1" dirty="0" smtClean="0">
                <a:latin typeface="Courier New" pitchFamily="49" charset="0"/>
                <a:cs typeface="Courier New" pitchFamily="49" charset="0"/>
              </a:rPr>
              <a:t>=“…”&gt;&lt;/script&gt;</a:t>
            </a:r>
          </a:p>
          <a:p>
            <a:pPr lvl="1"/>
            <a:r>
              <a:rPr lang="en-US" sz="3200" b="1" dirty="0" smtClean="0">
                <a:latin typeface="Courier New" pitchFamily="49" charset="0"/>
                <a:cs typeface="Courier New" pitchFamily="49" charset="0"/>
              </a:rPr>
              <a:t>&lt;/body&gt;</a:t>
            </a:r>
          </a:p>
          <a:p>
            <a:pPr>
              <a:spcBef>
                <a:spcPts val="2400"/>
              </a:spcBef>
            </a:pPr>
            <a:r>
              <a:rPr lang="en-US" dirty="0" smtClean="0">
                <a:solidFill>
                  <a:srgbClr val="92D050"/>
                </a:solidFill>
              </a:rPr>
              <a:t>doesn’t block other downloads</a:t>
            </a:r>
          </a:p>
          <a:p>
            <a:r>
              <a:rPr lang="en-US" dirty="0" smtClean="0">
                <a:solidFill>
                  <a:srgbClr val="FD7F82"/>
                </a:solidFill>
              </a:rPr>
              <a:t>downloaded sequentially in IE 6-7</a:t>
            </a:r>
          </a:p>
          <a:p>
            <a:r>
              <a:rPr lang="en-US" dirty="0" smtClean="0">
                <a:solidFill>
                  <a:srgbClr val="FD7F82"/>
                </a:solidFill>
              </a:rPr>
              <a:t>blocks rendering during download &amp; parse-execute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Evolution of Script Loading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915400" cy="5312223"/>
          </a:xfrm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en-US" sz="4400" dirty="0" smtClean="0"/>
              <a:t>load scripts async (2009)</a:t>
            </a:r>
          </a:p>
          <a:p>
            <a:pPr marL="800100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28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se = </a:t>
            </a:r>
            <a:r>
              <a:rPr lang="en-US" sz="2800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document.createElement</a:t>
            </a:r>
            <a:r>
              <a:rPr lang="en-US" sz="28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('script');</a:t>
            </a:r>
          </a:p>
          <a:p>
            <a:pPr marL="800100" eaLnBrk="1" hangingPunct="1">
              <a:spcBef>
                <a:spcPts val="0"/>
              </a:spcBef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se.src = 'http://anydomain.com/A.js';</a:t>
            </a:r>
          </a:p>
          <a:p>
            <a:pPr marL="800100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document.getElementsByTagName</a:t>
            </a: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('head')</a:t>
            </a:r>
          </a:p>
          <a:p>
            <a:pPr marL="800100" eaLnBrk="1" hangingPunct="1">
              <a:spcBef>
                <a:spcPts val="0"/>
              </a:spcBef>
              <a:defRPr/>
            </a:pP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[0].</a:t>
            </a:r>
            <a:r>
              <a:rPr lang="en-US" sz="2800" b="1" dirty="0" err="1" smtClean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appendChild</a:t>
            </a: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latin typeface="Courier New" pitchFamily="49" charset="0"/>
                <a:cs typeface="Courier New" pitchFamily="49" charset="0"/>
              </a:rPr>
              <a:t>(se); </a:t>
            </a:r>
            <a:endParaRPr lang="en-US" sz="2800" b="1" dirty="0" smtClean="0">
              <a:latin typeface="Courier New" pitchFamily="49" charset="0"/>
              <a:cs typeface="Courier New" pitchFamily="49" charset="0"/>
            </a:endParaRPr>
          </a:p>
          <a:p>
            <a:pPr>
              <a:spcBef>
                <a:spcPts val="2400"/>
              </a:spcBef>
            </a:pPr>
            <a:r>
              <a:rPr lang="en-US" dirty="0" smtClean="0">
                <a:solidFill>
                  <a:srgbClr val="92D050"/>
                </a:solidFill>
              </a:rPr>
              <a:t>doesn’t block other downloads</a:t>
            </a:r>
          </a:p>
          <a:p>
            <a:r>
              <a:rPr lang="en-US" dirty="0" smtClean="0">
                <a:solidFill>
                  <a:srgbClr val="92D050"/>
                </a:solidFill>
              </a:rPr>
              <a:t>downloaded in parallel (all browsers)</a:t>
            </a:r>
          </a:p>
          <a:p>
            <a:r>
              <a:rPr lang="en-US" dirty="0" smtClean="0">
                <a:solidFill>
                  <a:srgbClr val="FD7F82"/>
                </a:solidFill>
              </a:rPr>
              <a:t>blocks rendering during parse-execute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Evolution of Script Loading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915400" cy="5090624"/>
          </a:xfrm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en-US" sz="4400" dirty="0" smtClean="0"/>
              <a:t>async + on-demand exec (2010)</a:t>
            </a:r>
          </a:p>
          <a:p>
            <a:pPr marL="800100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28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se = new Image(); // or Object</a:t>
            </a:r>
          </a:p>
          <a:p>
            <a:pPr marL="800100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se.onload</a:t>
            </a:r>
            <a:r>
              <a:rPr lang="en-US" sz="28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800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registerScript</a:t>
            </a:r>
            <a:r>
              <a:rPr lang="en-US" sz="28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();</a:t>
            </a:r>
          </a:p>
          <a:p>
            <a:pPr marL="800100" eaLnBrk="1" hangingPunct="1">
              <a:spcBef>
                <a:spcPts val="0"/>
              </a:spcBef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se.src = 'http://anydomain.com/A.js';</a:t>
            </a:r>
            <a:endParaRPr lang="en-US" dirty="0" smtClean="0"/>
          </a:p>
          <a:p>
            <a:pPr>
              <a:spcBef>
                <a:spcPts val="2400"/>
              </a:spcBef>
            </a:pPr>
            <a:r>
              <a:rPr lang="en-US" dirty="0" smtClean="0">
                <a:solidFill>
                  <a:schemeClr val="bg1"/>
                </a:solidFill>
              </a:rPr>
              <a:t>separate download from parse-execute</a:t>
            </a:r>
          </a:p>
          <a:p>
            <a:r>
              <a:rPr lang="en-US" dirty="0" smtClean="0">
                <a:solidFill>
                  <a:srgbClr val="92D050"/>
                </a:solidFill>
              </a:rPr>
              <a:t>doesn’t block other download</a:t>
            </a:r>
          </a:p>
          <a:p>
            <a:r>
              <a:rPr lang="en-US" dirty="0" smtClean="0">
                <a:solidFill>
                  <a:srgbClr val="92D050"/>
                </a:solidFill>
              </a:rPr>
              <a:t>downloaded in parallel (all browsers)</a:t>
            </a:r>
          </a:p>
          <a:p>
            <a:r>
              <a:rPr lang="en-US" dirty="0" smtClean="0">
                <a:solidFill>
                  <a:srgbClr val="92D050"/>
                </a:solidFill>
              </a:rPr>
              <a:t>doesn’t block rendering until demanded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381000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baseline="0" dirty="0" smtClean="0">
                <a:solidFill>
                  <a:schemeClr val="bg1"/>
                </a:solidFill>
                <a:latin typeface="Trebuchet MS" pitchFamily="34" charset="0"/>
              </a:rPr>
              <a:t>phpied.com/preload-</a:t>
            </a:r>
            <a:r>
              <a:rPr lang="en-US" sz="16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cssjavascript</a:t>
            </a:r>
            <a:r>
              <a:rPr lang="en-US" sz="1600" i="1" baseline="0" dirty="0" smtClean="0">
                <a:solidFill>
                  <a:schemeClr val="bg1"/>
                </a:solidFill>
                <a:latin typeface="Trebuchet MS" pitchFamily="34" charset="0"/>
              </a:rPr>
              <a:t>-without-execution/</a:t>
            </a:r>
            <a:endParaRPr lang="en-US" sz="1600" i="1" baseline="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Evolution of Script Loading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915400" cy="4499693"/>
          </a:xfrm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en-US" sz="4400" dirty="0" smtClean="0"/>
              <a:t>2011</a:t>
            </a:r>
          </a:p>
          <a:p>
            <a:pPr marL="800100" eaLnBrk="1" hangingPunct="1">
              <a:spcBef>
                <a:spcPts val="0"/>
              </a:spcBef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&lt;link </a:t>
            </a:r>
            <a:r>
              <a:rPr lang="en-US" sz="2800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rel</a:t>
            </a:r>
            <a:r>
              <a:rPr lang="en-US" sz="28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=“</a:t>
            </a:r>
            <a:r>
              <a:rPr lang="en-US" sz="2800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prefetch</a:t>
            </a:r>
            <a:r>
              <a:rPr lang="en-US" sz="28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” </a:t>
            </a:r>
            <a:r>
              <a:rPr lang="en-US" sz="2800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href</a:t>
            </a:r>
            <a:r>
              <a:rPr lang="en-US" sz="28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=“A.js”</a:t>
            </a:r>
          </a:p>
          <a:p>
            <a:pPr marL="800100" eaLnBrk="1" hangingPunct="1">
              <a:spcBef>
                <a:spcPts val="0"/>
              </a:spcBef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onload=“</a:t>
            </a:r>
            <a:r>
              <a:rPr lang="en-US" sz="2800" b="1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registerScript</a:t>
            </a:r>
            <a:r>
              <a:rPr lang="en-US" sz="2800" b="1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()”&gt;</a:t>
            </a:r>
          </a:p>
          <a:p>
            <a:r>
              <a:rPr lang="en-US" dirty="0" smtClean="0">
                <a:solidFill>
                  <a:srgbClr val="92D050"/>
                </a:solidFill>
              </a:rPr>
              <a:t>doesn’t block other download</a:t>
            </a:r>
          </a:p>
          <a:p>
            <a:r>
              <a:rPr lang="en-US" dirty="0" smtClean="0">
                <a:solidFill>
                  <a:srgbClr val="92D050"/>
                </a:solidFill>
              </a:rPr>
              <a:t>downloaded in parallel (all browsers)</a:t>
            </a:r>
          </a:p>
          <a:p>
            <a:r>
              <a:rPr lang="en-US" dirty="0" smtClean="0">
                <a:solidFill>
                  <a:srgbClr val="92D050"/>
                </a:solidFill>
              </a:rPr>
              <a:t>doesn’t block rendering until demanded</a:t>
            </a:r>
          </a:p>
          <a:p>
            <a:r>
              <a:rPr lang="en-US" dirty="0" smtClean="0">
                <a:solidFill>
                  <a:srgbClr val="92D050"/>
                </a:solidFill>
              </a:rPr>
              <a:t>easier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ControlJS</a:t>
            </a:r>
            <a:br>
              <a:rPr lang="en-US" sz="5400" dirty="0" smtClean="0"/>
            </a:br>
            <a:r>
              <a:rPr lang="en-US" sz="2400" i="1" dirty="0" smtClean="0"/>
              <a:t>a JavaScript module for making scripts load faster</a:t>
            </a:r>
            <a:endParaRPr lang="en-US" sz="3600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09600" y="1524000"/>
            <a:ext cx="8686800" cy="4648200"/>
          </a:xfrm>
        </p:spPr>
        <p:txBody>
          <a:bodyPr/>
          <a:lstStyle/>
          <a:p>
            <a:r>
              <a:rPr lang="en-US" dirty="0" smtClean="0"/>
              <a:t>control.js loads async</a:t>
            </a:r>
          </a:p>
          <a:p>
            <a:endParaRPr lang="en-US" sz="24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cjsscript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document.createElement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('script');</a:t>
            </a:r>
          </a:p>
          <a:p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cjsscript.src = "control.js";</a:t>
            </a:r>
          </a:p>
          <a:p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cjssib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document.getElementsByTagName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('script')[0];</a:t>
            </a:r>
          </a:p>
          <a:p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cjssib.parentNode.insertBefore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cjsscript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cjssib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);</a:t>
            </a:r>
            <a:endParaRPr lang="en-US" b="1" dirty="0" smtClean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ControlJS</a:t>
            </a:r>
            <a:br>
              <a:rPr lang="en-US" sz="5400" dirty="0" smtClean="0"/>
            </a:br>
            <a:r>
              <a:rPr lang="en-US" sz="2400" i="1" dirty="0" smtClean="0"/>
              <a:t>a JavaScript module for making scripts load faster</a:t>
            </a:r>
            <a:endParaRPr lang="en-US" sz="3600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09600" y="1524000"/>
            <a:ext cx="9296400" cy="4648200"/>
          </a:xfrm>
        </p:spPr>
        <p:txBody>
          <a:bodyPr/>
          <a:lstStyle/>
          <a:p>
            <a:r>
              <a:rPr lang="en-US" dirty="0" smtClean="0"/>
              <a:t>just change HTML</a:t>
            </a:r>
          </a:p>
          <a:p>
            <a:r>
              <a:rPr lang="en-US" dirty="0" smtClean="0"/>
              <a:t>inline &amp; external scripts</a:t>
            </a:r>
          </a:p>
          <a:p>
            <a:endParaRPr lang="en-US" sz="24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&lt;script type="text/</a:t>
            </a:r>
            <a:r>
              <a:rPr lang="en-US" sz="2400" b="1" u="sng" dirty="0" err="1" smtClean="0">
                <a:latin typeface="Courier New" pitchFamily="49" charset="0"/>
                <a:cs typeface="Courier New" pitchFamily="49" charset="0"/>
              </a:rPr>
              <a:t>cjs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" </a:t>
            </a:r>
            <a:r>
              <a:rPr lang="en-US" sz="2400" b="1" u="sng" dirty="0" err="1" smtClean="0">
                <a:latin typeface="Courier New" pitchFamily="49" charset="0"/>
                <a:cs typeface="Courier New" pitchFamily="49" charset="0"/>
              </a:rPr>
              <a:t>cjssrc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="main.js"&gt;</a:t>
            </a:r>
          </a:p>
          <a:p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&lt;script&gt;</a:t>
            </a:r>
          </a:p>
          <a:p>
            <a:endParaRPr lang="en-US" sz="2400" b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&lt;script type="text/</a:t>
            </a:r>
            <a:r>
              <a:rPr lang="en-US" sz="2400" b="1" u="sng" dirty="0" err="1" smtClean="0">
                <a:latin typeface="Courier New" pitchFamily="49" charset="0"/>
                <a:cs typeface="Courier New" pitchFamily="49" charset="0"/>
              </a:rPr>
              <a:t>cjs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"&gt;</a:t>
            </a:r>
          </a:p>
          <a:p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 name =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getName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();</a:t>
            </a:r>
          </a:p>
          <a:p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&lt;script&gt;</a:t>
            </a:r>
          </a:p>
          <a:p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ControlJS</a:t>
            </a:r>
            <a:br>
              <a:rPr lang="en-US" sz="5400" dirty="0" smtClean="0"/>
            </a:br>
            <a:r>
              <a:rPr lang="en-US" sz="2400" i="1" dirty="0" smtClean="0"/>
              <a:t>a JavaScript module for making scripts load faster</a:t>
            </a:r>
            <a:endParaRPr lang="en-US" sz="3600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09600" y="1524000"/>
            <a:ext cx="8610600" cy="4648200"/>
          </a:xfrm>
        </p:spPr>
        <p:txBody>
          <a:bodyPr/>
          <a:lstStyle/>
          <a:p>
            <a:r>
              <a:rPr lang="en-US" dirty="0" smtClean="0"/>
              <a:t>async downloads</a:t>
            </a:r>
          </a:p>
          <a:p>
            <a:r>
              <a:rPr lang="en-US" dirty="0" smtClean="0"/>
              <a:t>delays execution</a:t>
            </a:r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pass:</a:t>
            </a:r>
          </a:p>
          <a:p>
            <a:pPr lvl="1"/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if (IE || Opera) { new Image(); }</a:t>
            </a:r>
          </a:p>
          <a:p>
            <a:pPr lvl="1"/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else {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document.createElement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(‘object’); }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pass:</a:t>
            </a:r>
          </a:p>
          <a:p>
            <a:pPr lvl="1"/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external: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document.createElement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(‘script’);</a:t>
            </a:r>
          </a:p>
          <a:p>
            <a:pPr lvl="1"/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inline: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window.execScript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sCode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) or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window.eval.call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(window, 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sCode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ControlJS</a:t>
            </a:r>
            <a:br>
              <a:rPr lang="en-US" sz="5400" dirty="0" smtClean="0"/>
            </a:br>
            <a:r>
              <a:rPr lang="en-US" sz="2400" i="1" dirty="0" smtClean="0"/>
              <a:t>a JavaScript module for making scripts load faster</a:t>
            </a:r>
            <a:endParaRPr lang="en-US" sz="3600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09600" y="1524000"/>
            <a:ext cx="9296400" cy="4648200"/>
          </a:xfrm>
        </p:spPr>
        <p:txBody>
          <a:bodyPr/>
          <a:lstStyle/>
          <a:p>
            <a:r>
              <a:rPr lang="en-US" dirty="0" smtClean="0"/>
              <a:t>downloads w/ no execution</a:t>
            </a:r>
            <a:endParaRPr lang="en-US" sz="2400" b="1" dirty="0" smtClean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&lt;script type="text/</a:t>
            </a:r>
            <a:r>
              <a:rPr lang="en-US" sz="2400" b="1" u="sng" dirty="0" err="1" smtClean="0">
                <a:latin typeface="Courier New" pitchFamily="49" charset="0"/>
                <a:cs typeface="Courier New" pitchFamily="49" charset="0"/>
              </a:rPr>
              <a:t>cjs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" </a:t>
            </a:r>
            <a:r>
              <a:rPr lang="en-US" sz="2400" b="1" u="sng" dirty="0" err="1" smtClean="0">
                <a:latin typeface="Courier New" pitchFamily="49" charset="0"/>
                <a:cs typeface="Courier New" pitchFamily="49" charset="0"/>
              </a:rPr>
              <a:t>cjssrc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="main.js“ </a:t>
            </a:r>
            <a:r>
              <a:rPr lang="en-US" sz="2400" b="1" u="sng" dirty="0" err="1" smtClean="0">
                <a:latin typeface="Courier New" pitchFamily="49" charset="0"/>
                <a:cs typeface="Courier New" pitchFamily="49" charset="0"/>
              </a:rPr>
              <a:t>cjsexec</a:t>
            </a:r>
            <a:r>
              <a:rPr lang="en-US" sz="2400" b="1" u="sng" dirty="0" smtClean="0">
                <a:latin typeface="Courier New" pitchFamily="49" charset="0"/>
                <a:cs typeface="Courier New" pitchFamily="49" charset="0"/>
              </a:rPr>
              <a:t>=false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&gt;</a:t>
            </a:r>
          </a:p>
          <a:p>
            <a:pPr lvl="1"/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&lt;script&gt;</a:t>
            </a:r>
          </a:p>
          <a:p>
            <a:endParaRPr lang="en-US" dirty="0" smtClean="0"/>
          </a:p>
          <a:p>
            <a:r>
              <a:rPr lang="en-US" dirty="0" smtClean="0"/>
              <a:t>later (if needed):</a:t>
            </a:r>
            <a:endParaRPr lang="en-US" b="1" dirty="0" smtClean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CJS.execScript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400" b="1" dirty="0" err="1" smtClean="0">
                <a:latin typeface="Courier New" pitchFamily="49" charset="0"/>
                <a:cs typeface="Courier New" pitchFamily="49" charset="0"/>
              </a:rPr>
              <a:t>src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);</a:t>
            </a:r>
          </a:p>
          <a:p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6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reeform 11"/>
          <p:cNvSpPr/>
          <p:nvPr/>
        </p:nvSpPr>
        <p:spPr bwMode="auto">
          <a:xfrm>
            <a:off x="-457200" y="4038599"/>
            <a:ext cx="8604739" cy="609601"/>
          </a:xfrm>
          <a:custGeom>
            <a:avLst/>
            <a:gdLst>
              <a:gd name="connsiteX0" fmla="*/ 4019843 w 8302284"/>
              <a:gd name="connsiteY0" fmla="*/ 135988 h 749105"/>
              <a:gd name="connsiteX1" fmla="*/ 1114865 w 8302284"/>
              <a:gd name="connsiteY1" fmla="*/ 150056 h 749105"/>
              <a:gd name="connsiteX2" fmla="*/ 1023425 w 8302284"/>
              <a:gd name="connsiteY2" fmla="*/ 642425 h 749105"/>
              <a:gd name="connsiteX3" fmla="*/ 7255413 w 8302284"/>
              <a:gd name="connsiteY3" fmla="*/ 656493 h 749105"/>
              <a:gd name="connsiteX4" fmla="*/ 7304650 w 8302284"/>
              <a:gd name="connsiteY4" fmla="*/ 86751 h 749105"/>
              <a:gd name="connsiteX5" fmla="*/ 4019843 w 8302284"/>
              <a:gd name="connsiteY5" fmla="*/ 135988 h 74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02284" h="749105">
                <a:moveTo>
                  <a:pt x="4019843" y="135988"/>
                </a:moveTo>
                <a:cubicBezTo>
                  <a:pt x="2988212" y="146539"/>
                  <a:pt x="1614268" y="65650"/>
                  <a:pt x="1114865" y="150056"/>
                </a:cubicBezTo>
                <a:cubicBezTo>
                  <a:pt x="615462" y="234462"/>
                  <a:pt x="0" y="558019"/>
                  <a:pt x="1023425" y="642425"/>
                </a:cubicBezTo>
                <a:cubicBezTo>
                  <a:pt x="2046850" y="726831"/>
                  <a:pt x="6208542" y="749105"/>
                  <a:pt x="7255413" y="656493"/>
                </a:cubicBezTo>
                <a:cubicBezTo>
                  <a:pt x="8302284" y="563881"/>
                  <a:pt x="7847429" y="173502"/>
                  <a:pt x="7304650" y="86751"/>
                </a:cubicBezTo>
                <a:cubicBezTo>
                  <a:pt x="6761872" y="0"/>
                  <a:pt x="5051474" y="125437"/>
                  <a:pt x="4019843" y="135988"/>
                </a:cubicBezTo>
                <a:close/>
              </a:path>
            </a:pathLst>
          </a:cu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Round Diagonal Corner Rectangle 5"/>
          <p:cNvSpPr/>
          <p:nvPr/>
        </p:nvSpPr>
        <p:spPr>
          <a:xfrm>
            <a:off x="4648200" y="6550223"/>
            <a:ext cx="4724400" cy="340519"/>
          </a:xfrm>
          <a:prstGeom prst="round2Diag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en.oreilly.com/velocity2009/public/schedule/detail/8523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ControlJS</a:t>
            </a:r>
            <a:br>
              <a:rPr lang="en-US" sz="5400" dirty="0" smtClean="0"/>
            </a:br>
            <a:r>
              <a:rPr lang="en-US" sz="2400" i="1" dirty="0" smtClean="0"/>
              <a:t>a JavaScript module for making scripts load faster</a:t>
            </a:r>
            <a:endParaRPr lang="en-US" sz="3600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09600" y="1524000"/>
            <a:ext cx="8534400" cy="4648200"/>
          </a:xfrm>
        </p:spPr>
        <p:txBody>
          <a:bodyPr/>
          <a:lstStyle/>
          <a:p>
            <a:r>
              <a:rPr lang="en-US" dirty="0" smtClean="0"/>
              <a:t>handles (some) </a:t>
            </a:r>
            <a:r>
              <a:rPr lang="en-US" dirty="0" err="1" smtClean="0"/>
              <a:t>document.write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override </a:t>
            </a:r>
            <a:r>
              <a:rPr lang="en-US" dirty="0" err="1" smtClean="0"/>
              <a:t>document.write</a:t>
            </a:r>
            <a:r>
              <a:rPr lang="en-US" dirty="0" smtClean="0"/>
              <a:t> for each script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set SPAN </a:t>
            </a:r>
            <a:r>
              <a:rPr lang="en-US" dirty="0" err="1" smtClean="0"/>
              <a:t>innerHTML</a:t>
            </a:r>
            <a:r>
              <a:rPr lang="en-US" dirty="0" smtClean="0"/>
              <a:t> if there’s a write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parse out SCRIPT tags &amp; add SCRIPT </a:t>
            </a:r>
            <a:r>
              <a:rPr lang="en-US" dirty="0" err="1" smtClean="0"/>
              <a:t>elem</a:t>
            </a:r>
            <a:endParaRPr lang="en-US" dirty="0" smtClean="0"/>
          </a:p>
          <a:p>
            <a:endParaRPr lang="en-US" sz="1600" dirty="0" smtClean="0"/>
          </a:p>
          <a:p>
            <a:r>
              <a:rPr lang="en-US" dirty="0" smtClean="0"/>
              <a:t>better solutions: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Aptimize – </a:t>
            </a:r>
            <a:r>
              <a:rPr lang="en-US" sz="2400" i="1" dirty="0" smtClean="0"/>
              <a:t>http://www.aptimize.com/ </a:t>
            </a:r>
          </a:p>
          <a:p>
            <a:pPr>
              <a:buFont typeface="Arial" pitchFamily="34" charset="0"/>
              <a:buChar char="•"/>
            </a:pPr>
            <a:r>
              <a:rPr lang="en-US" dirty="0" err="1" smtClean="0"/>
              <a:t>GhostWriter</a:t>
            </a:r>
            <a:r>
              <a:rPr lang="en-US" dirty="0" smtClean="0"/>
              <a:t> – </a:t>
            </a:r>
            <a:r>
              <a:rPr lang="en-US" sz="2400" i="1" dirty="0" smtClean="0"/>
              <a:t>http://digital-fulcrum.com/solutions /ghostwriter-complete-control/</a:t>
            </a:r>
            <a:endParaRPr lang="en-US" sz="4000" i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ControlJS</a:t>
            </a:r>
            <a:br>
              <a:rPr lang="en-US" sz="5400" dirty="0" smtClean="0"/>
            </a:br>
            <a:r>
              <a:rPr lang="en-US" sz="2400" i="1" dirty="0" smtClean="0"/>
              <a:t>a JavaScript module for making scripts load faster</a:t>
            </a:r>
            <a:endParaRPr lang="en-US" sz="3600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09600" y="1524000"/>
            <a:ext cx="8229600" cy="4648200"/>
          </a:xfrm>
        </p:spPr>
        <p:txBody>
          <a:bodyPr/>
          <a:lstStyle/>
          <a:p>
            <a:r>
              <a:rPr lang="en-US" dirty="0" smtClean="0"/>
              <a:t>control.js loads async</a:t>
            </a:r>
          </a:p>
          <a:p>
            <a:r>
              <a:rPr lang="en-US" dirty="0" smtClean="0"/>
              <a:t>just change HTML</a:t>
            </a:r>
          </a:p>
          <a:p>
            <a:r>
              <a:rPr lang="en-US" dirty="0" smtClean="0"/>
              <a:t>inline </a:t>
            </a:r>
            <a:r>
              <a:rPr lang="en-US" dirty="0" smtClean="0"/>
              <a:t>&amp; external scripts</a:t>
            </a:r>
          </a:p>
          <a:p>
            <a:r>
              <a:rPr lang="en-US" dirty="0" smtClean="0"/>
              <a:t>async downloads</a:t>
            </a:r>
          </a:p>
          <a:p>
            <a:r>
              <a:rPr lang="en-US" dirty="0" smtClean="0"/>
              <a:t>delays </a:t>
            </a:r>
            <a:r>
              <a:rPr lang="en-US" dirty="0" smtClean="0"/>
              <a:t>execution</a:t>
            </a:r>
          </a:p>
          <a:p>
            <a:r>
              <a:rPr lang="en-US" dirty="0" smtClean="0"/>
              <a:t>downloads w/ no execution</a:t>
            </a:r>
          </a:p>
          <a:p>
            <a:r>
              <a:rPr lang="en-US" dirty="0" smtClean="0"/>
              <a:t>handles </a:t>
            </a:r>
            <a:r>
              <a:rPr lang="en-US" dirty="0" smtClean="0"/>
              <a:t>(some) </a:t>
            </a:r>
            <a:r>
              <a:rPr lang="en-US" dirty="0" err="1" smtClean="0"/>
              <a:t>document.write</a:t>
            </a: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ControlJS</a:t>
            </a:r>
            <a:br>
              <a:rPr lang="en-US" sz="5400" dirty="0" smtClean="0"/>
            </a:br>
            <a:r>
              <a:rPr lang="en-US" sz="2400" i="1" dirty="0" smtClean="0"/>
              <a:t>a JavaScript module for making scripts load faster</a:t>
            </a:r>
            <a:endParaRPr lang="en-US" sz="3600" i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09600" y="1524000"/>
            <a:ext cx="8229600" cy="4648200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i="1" dirty="0" smtClean="0"/>
              <a:t>http://stevesouders.com/controljs/</a:t>
            </a:r>
          </a:p>
          <a:p>
            <a:pPr>
              <a:spcBef>
                <a:spcPts val="2400"/>
              </a:spcBef>
            </a:pPr>
            <a:r>
              <a:rPr lang="en-US" i="1" dirty="0" smtClean="0"/>
              <a:t>http://code.google.com/p/controljs/</a:t>
            </a:r>
          </a:p>
          <a:p>
            <a:pPr>
              <a:spcBef>
                <a:spcPts val="2400"/>
              </a:spcBef>
            </a:pPr>
            <a:r>
              <a:rPr lang="en-US" i="1" dirty="0" smtClean="0"/>
              <a:t>http://groups.google.com/group/controljs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57200" y="0"/>
            <a:ext cx="102819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7924800" cy="4170372"/>
          </a:xfrm>
        </p:spPr>
        <p:txBody>
          <a:bodyPr wrap="square">
            <a:spAutoFit/>
          </a:bodyPr>
          <a:lstStyle/>
          <a:p>
            <a:pPr eaLnBrk="1" hangingPunct="1">
              <a:spcBef>
                <a:spcPts val="1800"/>
              </a:spcBef>
            </a:pPr>
            <a:r>
              <a:rPr lang="en-US" sz="4400" b="1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speed matters</a:t>
            </a:r>
          </a:p>
          <a:p>
            <a:pPr eaLnBrk="1" hangingPunct="1">
              <a:spcBef>
                <a:spcPts val="1800"/>
              </a:spcBef>
            </a:pPr>
            <a:r>
              <a:rPr lang="en-US" sz="4400" b="1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focus on the frontend</a:t>
            </a:r>
          </a:p>
          <a:p>
            <a:pPr eaLnBrk="1" hangingPunct="1">
              <a:spcBef>
                <a:spcPts val="1800"/>
              </a:spcBef>
            </a:pPr>
            <a:r>
              <a:rPr lang="en-AU" sz="4400" b="1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progressive enhancement                 	</a:t>
            </a:r>
            <a:r>
              <a:rPr lang="en-AU" sz="4400" b="1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sym typeface="Wingdings 3" pitchFamily="18" charset="2"/>
              </a:rPr>
              <a:t> progressive </a:t>
            </a:r>
            <a:r>
              <a:rPr lang="en-AU" sz="4400" b="1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rendering</a:t>
            </a:r>
          </a:p>
          <a:p>
            <a:pPr eaLnBrk="1" hangingPunct="1">
              <a:spcBef>
                <a:spcPts val="1800"/>
              </a:spcBef>
            </a:pPr>
            <a:r>
              <a:rPr lang="en-AU" sz="4400" b="1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try ControlJS</a:t>
            </a:r>
            <a:endParaRPr lang="en-AU" sz="4400" b="1" dirty="0" smtClean="0"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686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7200" dirty="0" smtClean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+mn-lt"/>
              </a:rPr>
              <a:t>takeaways</a:t>
            </a:r>
            <a:endParaRPr lang="en-US" sz="7200" dirty="0" smtClean="0"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baseline="0" dirty="0" smtClean="0">
                <a:solidFill>
                  <a:schemeClr val="bg1"/>
                </a:solidFill>
                <a:latin typeface="Trebuchet MS" pitchFamily="34" charset="0"/>
              </a:rPr>
              <a:t>flickr.com/photos/34771728@N00/361526991/</a:t>
            </a:r>
            <a:endParaRPr lang="en-US" sz="1600" i="1" baseline="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53600" cy="767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-76200" y="5334000"/>
            <a:ext cx="914400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lumMod val="75000"/>
                      <a:lumOff val="25000"/>
                      <a:alpha val="40000"/>
                    </a:schemeClr>
                  </a:glow>
                </a:effectLst>
                <a:latin typeface="+mn-lt"/>
              </a:rPr>
              <a:t>Steve Souders</a:t>
            </a:r>
          </a:p>
          <a:p>
            <a:pPr algn="r"/>
            <a:r>
              <a:rPr lang="en-US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lumMod val="75000"/>
                      <a:lumOff val="25000"/>
                      <a:alpha val="40000"/>
                    </a:schemeClr>
                  </a:glow>
                </a:effectLst>
                <a:latin typeface="+mn-lt"/>
              </a:rPr>
              <a:t>@</a:t>
            </a:r>
            <a:r>
              <a:rPr lang="en-US" b="1" baseline="0" dirty="0" err="1" smtClean="0">
                <a:solidFill>
                  <a:schemeClr val="bg1"/>
                </a:solidFill>
                <a:effectLst>
                  <a:glow rad="63500">
                    <a:schemeClr val="accent4">
                      <a:lumMod val="75000"/>
                      <a:lumOff val="25000"/>
                      <a:alpha val="40000"/>
                    </a:schemeClr>
                  </a:glow>
                </a:effectLst>
                <a:latin typeface="+mn-lt"/>
              </a:rPr>
              <a:t>souders</a:t>
            </a:r>
            <a:endParaRPr lang="en-US" b="1" baseline="0" dirty="0" smtClean="0">
              <a:solidFill>
                <a:schemeClr val="bg1"/>
              </a:solidFill>
              <a:effectLst>
                <a:glow rad="63500">
                  <a:schemeClr val="accent4">
                    <a:lumMod val="75000"/>
                    <a:lumOff val="25000"/>
                    <a:alpha val="40000"/>
                  </a:schemeClr>
                </a:glow>
              </a:effectLst>
              <a:latin typeface="+mn-lt"/>
            </a:endParaRPr>
          </a:p>
          <a:p>
            <a:pPr algn="r"/>
            <a:r>
              <a:rPr lang="en-AU" sz="2000" b="1" kern="0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lumMod val="75000"/>
                      <a:lumOff val="25000"/>
                      <a:alpha val="40000"/>
                    </a:schemeClr>
                  </a:glow>
                </a:effectLst>
                <a:latin typeface="+mn-lt"/>
              </a:rPr>
              <a:t>stevesouders.com/docs/thinkvitamin-20101216.pptx</a:t>
            </a:r>
          </a:p>
          <a:p>
            <a:pPr algn="r"/>
            <a:r>
              <a:rPr lang="en-US" sz="1600" i="1" baseline="0" dirty="0" smtClean="0">
                <a:solidFill>
                  <a:schemeClr val="bg1"/>
                </a:solidFill>
                <a:effectLst/>
                <a:latin typeface="+mn-lt"/>
              </a:rPr>
              <a:t>flickr.com/photos/</a:t>
            </a:r>
            <a:r>
              <a:rPr lang="en-US" sz="1600" i="1" baseline="0" dirty="0" err="1" smtClean="0">
                <a:solidFill>
                  <a:schemeClr val="bg1"/>
                </a:solidFill>
                <a:effectLst/>
                <a:latin typeface="+mn-lt"/>
              </a:rPr>
              <a:t>myklroventine</a:t>
            </a:r>
            <a:r>
              <a:rPr lang="en-US" sz="1600" i="1" baseline="0" dirty="0" smtClean="0">
                <a:solidFill>
                  <a:schemeClr val="bg1"/>
                </a:solidFill>
                <a:effectLst/>
                <a:latin typeface="+mn-lt"/>
              </a:rPr>
              <a:t>/4062102754/</a:t>
            </a:r>
            <a:endParaRPr lang="en-US" sz="1600" i="1" baseline="0" dirty="0">
              <a:solidFill>
                <a:schemeClr val="bg1"/>
              </a:solidFill>
              <a:effectLst/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7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reeform 8"/>
          <p:cNvSpPr/>
          <p:nvPr/>
        </p:nvSpPr>
        <p:spPr bwMode="auto">
          <a:xfrm>
            <a:off x="-609600" y="2590799"/>
            <a:ext cx="9906000" cy="609601"/>
          </a:xfrm>
          <a:custGeom>
            <a:avLst/>
            <a:gdLst>
              <a:gd name="connsiteX0" fmla="*/ 4019843 w 8302284"/>
              <a:gd name="connsiteY0" fmla="*/ 135988 h 749105"/>
              <a:gd name="connsiteX1" fmla="*/ 1114865 w 8302284"/>
              <a:gd name="connsiteY1" fmla="*/ 150056 h 749105"/>
              <a:gd name="connsiteX2" fmla="*/ 1023425 w 8302284"/>
              <a:gd name="connsiteY2" fmla="*/ 642425 h 749105"/>
              <a:gd name="connsiteX3" fmla="*/ 7255413 w 8302284"/>
              <a:gd name="connsiteY3" fmla="*/ 656493 h 749105"/>
              <a:gd name="connsiteX4" fmla="*/ 7304650 w 8302284"/>
              <a:gd name="connsiteY4" fmla="*/ 86751 h 749105"/>
              <a:gd name="connsiteX5" fmla="*/ 4019843 w 8302284"/>
              <a:gd name="connsiteY5" fmla="*/ 135988 h 749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02284" h="749105">
                <a:moveTo>
                  <a:pt x="4019843" y="135988"/>
                </a:moveTo>
                <a:cubicBezTo>
                  <a:pt x="2988212" y="146539"/>
                  <a:pt x="1614268" y="65650"/>
                  <a:pt x="1114865" y="150056"/>
                </a:cubicBezTo>
                <a:cubicBezTo>
                  <a:pt x="615462" y="234462"/>
                  <a:pt x="0" y="558019"/>
                  <a:pt x="1023425" y="642425"/>
                </a:cubicBezTo>
                <a:cubicBezTo>
                  <a:pt x="2046850" y="726831"/>
                  <a:pt x="6208542" y="749105"/>
                  <a:pt x="7255413" y="656493"/>
                </a:cubicBezTo>
                <a:cubicBezTo>
                  <a:pt x="8302284" y="563881"/>
                  <a:pt x="7847429" y="173502"/>
                  <a:pt x="7304650" y="86751"/>
                </a:cubicBezTo>
                <a:cubicBezTo>
                  <a:pt x="6761872" y="0"/>
                  <a:pt x="5051474" y="125437"/>
                  <a:pt x="4019843" y="135988"/>
                </a:cubicBezTo>
                <a:close/>
              </a:path>
            </a:pathLst>
          </a:cu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0" y="6550223"/>
            <a:ext cx="4572000" cy="307777"/>
          </a:xfrm>
          <a:prstGeom prst="round1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r"/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en.oreilly.com/velocity2009/public/schedule/detail/8523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228600" y="762000"/>
            <a:ext cx="8686800" cy="481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115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Yahoo!</a:t>
            </a:r>
            <a:endParaRPr lang="en-US" sz="11500" b="1" baseline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n-lt"/>
            </a:endParaRP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en-US" sz="80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	0.4 sec slower</a:t>
            </a:r>
            <a:endParaRPr lang="en-US" sz="8000" b="1" baseline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n-lt"/>
            </a:endParaRP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en-US" sz="72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	traffic </a:t>
            </a:r>
            <a:r>
              <a:rPr lang="en-US" sz="72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  <a:sym typeface="Wingdings" pitchFamily="2" charset="2"/>
              </a:rPr>
              <a:t> 5-9</a:t>
            </a:r>
            <a:r>
              <a:rPr lang="en-US" sz="72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%</a:t>
            </a:r>
            <a:endParaRPr lang="en-US" sz="8000" b="1" baseline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553200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baseline="0" dirty="0" smtClean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</a:rPr>
              <a:t>slideshare.net/</a:t>
            </a:r>
            <a:r>
              <a:rPr lang="en-US" sz="1400" i="1" baseline="0" dirty="0" err="1" smtClean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</a:rPr>
              <a:t>stoyan</a:t>
            </a:r>
            <a:r>
              <a:rPr lang="en-US" sz="1400" i="1" baseline="0" dirty="0" smtClean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</a:rPr>
              <a:t>/yslow-20-presentation</a:t>
            </a:r>
            <a:endParaRPr lang="en-US" sz="1400" i="1" baseline="0" dirty="0">
              <a:solidFill>
                <a:schemeClr val="bg1">
                  <a:lumMod val="8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 Diagonal Corner Rectangle 5"/>
          <p:cNvSpPr/>
          <p:nvPr/>
        </p:nvSpPr>
        <p:spPr>
          <a:xfrm>
            <a:off x="2063931" y="6550223"/>
            <a:ext cx="7308669" cy="340519"/>
          </a:xfrm>
          <a:prstGeom prst="round2Diag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slideshare.net/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stoyan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dont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-make-me-wait-or-building-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highperformance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-web-applications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63150" cy="749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ular Callout 4"/>
          <p:cNvSpPr/>
          <p:nvPr/>
        </p:nvSpPr>
        <p:spPr bwMode="auto">
          <a:xfrm>
            <a:off x="2209800" y="1371600"/>
            <a:ext cx="6248400" cy="2553891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9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…shaved 2.2 seconds off the average page load time and increased download conversions by 15.4%!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 Same Side Corner Rectangle 5"/>
          <p:cNvSpPr/>
          <p:nvPr/>
        </p:nvSpPr>
        <p:spPr>
          <a:xfrm>
            <a:off x="4572000" y="0"/>
            <a:ext cx="47244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chemeClr val="tx1"/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blog.mozilla.com/metrics/category/website-optimization/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3223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aseline="0" dirty="0" smtClean="0">
                <a:latin typeface="Arial" pitchFamily="34" charset="0"/>
                <a:cs typeface="Arial" pitchFamily="34" charset="0"/>
              </a:rPr>
              <a:t>blog.mozilla.com/metrics/category/website-optimization/</a:t>
            </a:r>
            <a:endParaRPr lang="en-US" sz="14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2209800" y="1371600"/>
            <a:ext cx="6248400" cy="2553891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9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…shaved 2.2 seconds off the average page load time and increased download conversions by 15.4%!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2575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/>
          <p:cNvSpPr/>
          <p:nvPr/>
        </p:nvSpPr>
        <p:spPr bwMode="auto">
          <a:xfrm>
            <a:off x="4778829" y="1230086"/>
            <a:ext cx="1338942" cy="478971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669972" y="2046532"/>
            <a:ext cx="1186542" cy="936154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659087" y="3298372"/>
            <a:ext cx="1055913" cy="478971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Round Same Side Corner Rectangle 8"/>
          <p:cNvSpPr/>
          <p:nvPr/>
        </p:nvSpPr>
        <p:spPr>
          <a:xfrm>
            <a:off x="4724400" y="0"/>
            <a:ext cx="4724400" cy="328613"/>
          </a:xfrm>
          <a:prstGeom prst="round2SameRect">
            <a:avLst>
              <a:gd name="adj1" fmla="val 0"/>
              <a:gd name="adj2" fmla="val 23373"/>
            </a:avLst>
          </a:prstGeom>
          <a:solidFill>
            <a:schemeClr val="tx1"/>
          </a:solidFill>
        </p:spPr>
        <p:txBody>
          <a:bodyPr wrap="square" lIns="0">
            <a:spAutoFit/>
          </a:bodyPr>
          <a:lstStyle/>
          <a:p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en.oreilly.com/velocity2009/public/schedule/detail/7709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05_external2_ppt">
  <a:themeElements>
    <a:clrScheme name="Custom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FFFFFF"/>
      </a:folHlink>
    </a:clrScheme>
    <a:fontScheme name="2005_external2_pp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 cap="flat" cmpd="sng" algn="ctr">
          <a:solidFill>
            <a:srgbClr val="C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2005_external2_p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exceptional-performance-template</Template>
  <TotalTime>25272</TotalTime>
  <Words>1607</Words>
  <Application>Microsoft Office PowerPoint</Application>
  <PresentationFormat>On-screen Show (4:3)</PresentationFormat>
  <Paragraphs>392</Paragraphs>
  <Slides>54</Slides>
  <Notes>24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2005_external2_ppt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Site speed in search rank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Why focus on JavaScript?</vt:lpstr>
      <vt:lpstr>initial payload and execution</vt:lpstr>
      <vt:lpstr>split the initial payload</vt:lpstr>
      <vt:lpstr>Loading Scripts Without Blocking</vt:lpstr>
      <vt:lpstr>XHR Eval</vt:lpstr>
      <vt:lpstr>Script DOM Element</vt:lpstr>
      <vt:lpstr>Meebo Iframed JS</vt:lpstr>
      <vt:lpstr>GMail Mobile</vt:lpstr>
      <vt:lpstr>Slide 28</vt:lpstr>
      <vt:lpstr>Google Search</vt:lpstr>
      <vt:lpstr>Facebook</vt:lpstr>
      <vt:lpstr>Yahoo! FP</vt:lpstr>
      <vt:lpstr>YouTube</vt:lpstr>
      <vt:lpstr>Amazon</vt:lpstr>
      <vt:lpstr>Craigslist</vt:lpstr>
      <vt:lpstr>eBay</vt:lpstr>
      <vt:lpstr>(new)Twitter</vt:lpstr>
      <vt:lpstr>Bing</vt:lpstr>
      <vt:lpstr>Wikipedia</vt:lpstr>
      <vt:lpstr>Slide 39</vt:lpstr>
      <vt:lpstr>Slide 40</vt:lpstr>
      <vt:lpstr>Evolution of Script Loading</vt:lpstr>
      <vt:lpstr>Evolution of Script Loading</vt:lpstr>
      <vt:lpstr>Evolution of Script Loading</vt:lpstr>
      <vt:lpstr>Evolution of Script Loading</vt:lpstr>
      <vt:lpstr>Evolution of Script Loading</vt:lpstr>
      <vt:lpstr>ControlJS a JavaScript module for making scripts load faster</vt:lpstr>
      <vt:lpstr>ControlJS a JavaScript module for making scripts load faster</vt:lpstr>
      <vt:lpstr>ControlJS a JavaScript module for making scripts load faster</vt:lpstr>
      <vt:lpstr>ControlJS a JavaScript module for making scripts load faster</vt:lpstr>
      <vt:lpstr>ControlJS a JavaScript module for making scripts load faster</vt:lpstr>
      <vt:lpstr>ControlJS a JavaScript module for making scripts load faster</vt:lpstr>
      <vt:lpstr>ControlJS a JavaScript module for making scripts load faster</vt:lpstr>
      <vt:lpstr>takeaways</vt:lpstr>
      <vt:lpstr>Slide 54</vt:lpstr>
    </vt:vector>
  </TitlesOfParts>
  <Company>Yahoo!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Performance Web Sites  14 rules for faster-loading pages</dc:title>
  <dc:creator>Yahoo!</dc:creator>
  <cp:lastModifiedBy>souders</cp:lastModifiedBy>
  <cp:revision>1150</cp:revision>
  <dcterms:created xsi:type="dcterms:W3CDTF">2007-04-05T16:49:12Z</dcterms:created>
  <dcterms:modified xsi:type="dcterms:W3CDTF">2010-12-16T18:03:53Z</dcterms:modified>
</cp:coreProperties>
</file>