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0"/>
  </p:notesMasterIdLst>
  <p:handoutMasterIdLst>
    <p:handoutMasterId r:id="rId51"/>
  </p:handoutMasterIdLst>
  <p:sldIdLst>
    <p:sldId id="1192" r:id="rId2"/>
    <p:sldId id="1138" r:id="rId3"/>
    <p:sldId id="1172" r:id="rId4"/>
    <p:sldId id="1168" r:id="rId5"/>
    <p:sldId id="1175" r:id="rId6"/>
    <p:sldId id="1167" r:id="rId7"/>
    <p:sldId id="1169" r:id="rId8"/>
    <p:sldId id="1174" r:id="rId9"/>
    <p:sldId id="1157" r:id="rId10"/>
    <p:sldId id="1176" r:id="rId11"/>
    <p:sldId id="1166" r:id="rId12"/>
    <p:sldId id="1181" r:id="rId13"/>
    <p:sldId id="1182" r:id="rId14"/>
    <p:sldId id="1183" r:id="rId15"/>
    <p:sldId id="1187" r:id="rId16"/>
    <p:sldId id="1184" r:id="rId17"/>
    <p:sldId id="1185" r:id="rId18"/>
    <p:sldId id="1188" r:id="rId19"/>
    <p:sldId id="1189" r:id="rId20"/>
    <p:sldId id="1190" r:id="rId21"/>
    <p:sldId id="1191" r:id="rId22"/>
    <p:sldId id="1180" r:id="rId23"/>
    <p:sldId id="1193" r:id="rId24"/>
    <p:sldId id="1177" r:id="rId25"/>
    <p:sldId id="1103" r:id="rId26"/>
    <p:sldId id="1105" r:id="rId27"/>
    <p:sldId id="1109" r:id="rId28"/>
    <p:sldId id="1141" r:id="rId29"/>
    <p:sldId id="1110" r:id="rId30"/>
    <p:sldId id="1111" r:id="rId31"/>
    <p:sldId id="1140" r:id="rId32"/>
    <p:sldId id="1116" r:id="rId33"/>
    <p:sldId id="1117" r:id="rId34"/>
    <p:sldId id="994" r:id="rId35"/>
    <p:sldId id="1007" r:id="rId36"/>
    <p:sldId id="1002" r:id="rId37"/>
    <p:sldId id="1196" r:id="rId38"/>
    <p:sldId id="1194" r:id="rId39"/>
    <p:sldId id="1202" r:id="rId40"/>
    <p:sldId id="1198" r:id="rId41"/>
    <p:sldId id="1200" r:id="rId42"/>
    <p:sldId id="1201" r:id="rId43"/>
    <p:sldId id="1199" r:id="rId44"/>
    <p:sldId id="1203" r:id="rId45"/>
    <p:sldId id="507" r:id="rId46"/>
    <p:sldId id="456" r:id="rId47"/>
    <p:sldId id="1148" r:id="rId48"/>
    <p:sldId id="1149" r:id="rId4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6pPr>
    <a:lvl7pPr marL="27432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7pPr>
    <a:lvl8pPr marL="32004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8pPr>
    <a:lvl9pPr marL="3657600" algn="l" defTabSz="914400" rtl="0" eaLnBrk="1" latinLnBrk="0" hangingPunct="1">
      <a:defRPr sz="2400" kern="1200" baseline="-25000">
        <a:solidFill>
          <a:schemeClr val="tx1"/>
        </a:solidFill>
        <a:latin typeface="Times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F9900"/>
    <a:srgbClr val="38DCE5"/>
    <a:srgbClr val="660033"/>
    <a:srgbClr val="A50021"/>
    <a:srgbClr val="9AFC24"/>
    <a:srgbClr val="993366"/>
    <a:srgbClr val="33CC33"/>
    <a:srgbClr val="006699"/>
    <a:srgbClr val="FA54A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193" autoAdjust="0"/>
    <p:restoredTop sz="86877" autoAdjust="0"/>
  </p:normalViewPr>
  <p:slideViewPr>
    <p:cSldViewPr>
      <p:cViewPr varScale="1">
        <p:scale>
          <a:sx n="77" d="100"/>
          <a:sy n="77" d="100"/>
        </p:scale>
        <p:origin x="-74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35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04C68DCE-AEC4-4AA4-8456-DD77D2D205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aseline="0">
                <a:latin typeface="Arial" charset="0"/>
              </a:defRPr>
            </a:lvl1pPr>
          </a:lstStyle>
          <a:p>
            <a:pPr>
              <a:defRPr/>
            </a:pPr>
            <a:fld id="{349BAE52-7F1B-40A6-B81A-B93567B49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zilla.com/en-US/firefox/firefox.html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mozilla-europe.org/es/" TargetMode="External"/><Relationship Id="rId5" Type="http://schemas.openxmlformats.org/officeDocument/2006/relationships/hyperlink" Target="http://www.mozilla.com/de/" TargetMode="External"/><Relationship Id="rId4" Type="http://schemas.openxmlformats.org/officeDocument/2006/relationships/hyperlink" Target="http://mozilla-europe.org/en/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http://stevesouders.com/blog/2009/10/19/http-archive-specification-firebug-and-httpwatch/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measurements from real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F373C4-9B52-4FA3-9F15-FC0CBA210E11}" type="slidenum">
              <a:rPr lang="en-US" smtClean="0"/>
              <a:pPr/>
              <a:t>45</a:t>
            </a:fld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9F39A1-D9F0-46A3-9EDD-55B55A265A84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YtseJam</a:t>
            </a:r>
            <a:r>
              <a:rPr lang="en-US" dirty="0" smtClean="0"/>
              <a:t> Photography,</a:t>
            </a:r>
            <a:r>
              <a:rPr lang="en-US" baseline="0" dirty="0" smtClean="0"/>
              <a:t> "Going nowhere fast", </a:t>
            </a:r>
            <a:r>
              <a:rPr lang="en-US" dirty="0" smtClean="0"/>
              <a:t>http://www.flickr.com/photos/thatguyfromcchs08/2300190277/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Fred Wilson is Managing Partner of two venture capital firms, Flatiron Partners (</a:t>
            </a:r>
            <a:r>
              <a:rPr lang="en-US" dirty="0" err="1" smtClean="0"/>
              <a:t>Yoyodyne</a:t>
            </a:r>
            <a:r>
              <a:rPr lang="en-US" dirty="0" smtClean="0"/>
              <a:t>,</a:t>
            </a:r>
            <a:r>
              <a:rPr lang="en-US" baseline="0" dirty="0" smtClean="0"/>
              <a:t> Geocities) </a:t>
            </a:r>
            <a:r>
              <a:rPr lang="en-US" dirty="0" smtClean="0"/>
              <a:t>and Union Square Ventures (Twitter, delicious,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Etsy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Feedburner</a:t>
            </a:r>
            <a:r>
              <a:rPr lang="en-US" baseline="0" dirty="0" smtClean="0"/>
              <a:t>)</a:t>
            </a:r>
            <a:r>
              <a:rPr lang="en-US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Speed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Instant utility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Software is media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Less is more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programmable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Make it personal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err="1" smtClean="0"/>
              <a:t>RESTful</a:t>
            </a:r>
            <a:endParaRPr lang="en-US" dirty="0" smtClean="0"/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Discoverability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Clean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 smtClean="0"/>
              <a:t>Playful</a:t>
            </a:r>
          </a:p>
          <a:p>
            <a:pPr marL="228600" indent="-228600">
              <a:buFont typeface="+mj-lt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4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5</a:t>
            </a:fld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6</a:t>
            </a:fld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“</a:t>
            </a:r>
            <a:r>
              <a:rPr lang="en-US" dirty="0" smtClean="0"/>
              <a:t>if we’re able to achieve a similar performance boost across </a:t>
            </a:r>
            <a:r>
              <a:rPr lang="en-US" dirty="0" smtClean="0">
                <a:hlinkClick r:id="rId3"/>
              </a:rPr>
              <a:t>our</a:t>
            </a:r>
            <a:r>
              <a:rPr lang="en-US" dirty="0" smtClean="0"/>
              <a:t> </a:t>
            </a:r>
            <a:r>
              <a:rPr lang="en-US" dirty="0" smtClean="0">
                <a:hlinkClick r:id="rId4"/>
              </a:rPr>
              <a:t>other</a:t>
            </a:r>
            <a:r>
              <a:rPr lang="en-US" dirty="0" smtClean="0"/>
              <a:t> </a:t>
            </a:r>
            <a:r>
              <a:rPr lang="en-US" dirty="0" smtClean="0">
                <a:hlinkClick r:id="rId5"/>
              </a:rPr>
              <a:t>top</a:t>
            </a:r>
            <a:r>
              <a:rPr lang="en-US" dirty="0" smtClean="0"/>
              <a:t> </a:t>
            </a:r>
            <a:r>
              <a:rPr lang="en-US" dirty="0" smtClean="0">
                <a:hlinkClick r:id="rId6"/>
              </a:rPr>
              <a:t>landing</a:t>
            </a:r>
            <a:r>
              <a:rPr lang="en-US" dirty="0" smtClean="0"/>
              <a:t> pages, we’ll drive in excess of 60 million yearly Firefox downloads.”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342900" indent="-342900" eaLnBrk="1" hangingPunct="1">
              <a:spcBef>
                <a:spcPts val="200"/>
              </a:spcBef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This was a ~5 second speed up.</a:t>
            </a:r>
            <a:endParaRPr lang="en-US" dirty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FB747B-C42C-42C7-AE37-816E866091E5}" type="slidenum">
              <a:rPr lang="en-US" smtClean="0"/>
              <a:pPr/>
              <a:t>8</a:t>
            </a:fld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measurements from real users.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coops – similar to anti-spam</a:t>
            </a:r>
            <a:r>
              <a:rPr lang="en-US" baseline="0" dirty="0" smtClean="0"/>
              <a:t> coop, imagine Google Ajax Libraries API also supported on AWS,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49BAE52-7F1B-40A6-B81A-B93567B4945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143000"/>
            <a:ext cx="7772400" cy="1582738"/>
          </a:xfrm>
        </p:spPr>
        <p:txBody>
          <a:bodyPr anchor="t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400800" cy="1600200"/>
          </a:xfrm>
        </p:spPr>
        <p:txBody>
          <a:bodyPr/>
          <a:lstStyle>
            <a:lvl1pPr marL="0" indent="0" algn="ctr"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AC1776-324C-456C-ACF1-838704B9C9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762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762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38CAD-7F4E-4F35-8BF7-E07A6331A5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524000"/>
            <a:ext cx="8001000" cy="46482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D6F67-4CDA-46FA-8602-D907AC827E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>
                <a:solidFill>
                  <a:srgbClr val="FFEEDD"/>
                </a:solidFill>
              </a:defRPr>
            </a:lvl1pPr>
            <a:lvl2pPr>
              <a:defRPr>
                <a:solidFill>
                  <a:srgbClr val="FFEEDD"/>
                </a:solidFill>
              </a:defRPr>
            </a:lvl2pPr>
            <a:lvl3pPr>
              <a:defRPr>
                <a:solidFill>
                  <a:srgbClr val="FFEEDD"/>
                </a:solidFill>
              </a:defRPr>
            </a:lvl3pPr>
            <a:lvl4pPr>
              <a:defRPr>
                <a:solidFill>
                  <a:srgbClr val="FFEEDD"/>
                </a:solidFill>
              </a:defRPr>
            </a:lvl4pPr>
            <a:lvl5pPr>
              <a:defRPr>
                <a:solidFill>
                  <a:srgbClr val="FFEEDD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52332B-44D0-43F0-A93E-C7844B5146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86300" y="15240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86300" y="3924300"/>
            <a:ext cx="39243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42ADA-0A73-491C-B71D-3FF138C4E1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54E3D-244C-4BE7-9898-6CE9CE67FD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B0F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None/>
              <a:defRPr>
                <a:solidFill>
                  <a:schemeClr val="accent3"/>
                </a:solidFill>
              </a:defRPr>
            </a:lvl1pPr>
            <a:lvl2pPr>
              <a:buFont typeface="Arial" pitchFamily="34" charset="0"/>
              <a:buNone/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09600" y="6243935"/>
            <a:ext cx="2667000" cy="461665"/>
          </a:xfrm>
        </p:spPr>
        <p:txBody>
          <a:bodyPr/>
          <a:lstStyle>
            <a:lvl1pPr>
              <a:buNone/>
              <a:defRPr sz="2400">
                <a:solidFill>
                  <a:srgbClr val="9AFC24"/>
                </a:solidFill>
              </a:defRPr>
            </a:lvl1pPr>
          </a:lstStyle>
          <a:p>
            <a:pPr lvl="0"/>
            <a:r>
              <a:rPr lang="en-US" dirty="0" smtClean="0"/>
              <a:t>Click to edit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27210B-38CE-4AF8-97B4-B79C53C39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CF7A38-D20D-4A16-89E6-C7FC2E2BBA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6300" y="1524000"/>
            <a:ext cx="39243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98630-AAF1-432D-BCFB-B00766689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0ADE26-BF05-4300-8752-3E3E0B9CF7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F81890-804B-4671-99AA-29C140810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54D506-5D8A-4496-8798-20D8E9144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D64246-61BD-4D28-95FE-C910856047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DDF54-F37F-4626-BB61-CA279C253E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524000"/>
            <a:ext cx="8001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86000" y="6453188"/>
            <a:ext cx="44958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838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B6197728-805C-46F0-ABBC-DBA4C2C2E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86" r:id="rId1"/>
    <p:sldLayoutId id="2147485672" r:id="rId2"/>
    <p:sldLayoutId id="2147485673" r:id="rId3"/>
    <p:sldLayoutId id="2147485674" r:id="rId4"/>
    <p:sldLayoutId id="2147485675" r:id="rId5"/>
    <p:sldLayoutId id="2147485676" r:id="rId6"/>
    <p:sldLayoutId id="2147485677" r:id="rId7"/>
    <p:sldLayoutId id="2147485678" r:id="rId8"/>
    <p:sldLayoutId id="2147485679" r:id="rId9"/>
    <p:sldLayoutId id="2147485680" r:id="rId10"/>
    <p:sldLayoutId id="2147485681" r:id="rId11"/>
    <p:sldLayoutId id="2147485682" r:id="rId12"/>
    <p:sldLayoutId id="2147485683" r:id="rId13"/>
    <p:sldLayoutId id="2147485684" r:id="rId14"/>
    <p:sldLayoutId id="2147485687" r:id="rId15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B0F0"/>
          </a:solidFill>
          <a:latin typeface="Trebuchet MS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3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0"/>
        </a:spcBef>
        <a:spcAft>
          <a:spcPct val="0"/>
        </a:spcAft>
        <a:buFont typeface="Arial" charset="0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5791200"/>
            <a:ext cx="9144000" cy="1322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AU" sz="1600" baseline="0" dirty="0" smtClean="0">
                <a:solidFill>
                  <a:schemeClr val="bg1"/>
                </a:solidFill>
                <a:effectLst/>
                <a:latin typeface="+mn-lt"/>
              </a:rPr>
              <a:t>stevesouders.com/docs/web20expo-20100505.pptx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AU" sz="1600" baseline="0" dirty="0" smtClean="0">
                <a:solidFill>
                  <a:schemeClr val="bg1"/>
                </a:solidFill>
                <a:latin typeface="+mn-lt"/>
              </a:rPr>
              <a:t>slideshare.net/</a:t>
            </a:r>
            <a:r>
              <a:rPr lang="en-AU" sz="1600" baseline="0" dirty="0" err="1" smtClean="0">
                <a:solidFill>
                  <a:schemeClr val="bg1"/>
                </a:solidFill>
                <a:latin typeface="+mn-lt"/>
              </a:rPr>
              <a:t>souders</a:t>
            </a:r>
            <a:r>
              <a:rPr lang="en-AU" sz="1600" baseline="0" smtClean="0">
                <a:solidFill>
                  <a:schemeClr val="bg1"/>
                </a:solidFill>
                <a:latin typeface="+mn-lt"/>
              </a:rPr>
              <a:t>/souders-wpo-web20expo</a:t>
            </a:r>
            <a:endParaRPr lang="en-AU" sz="1600" baseline="0" dirty="0" smtClean="0">
              <a:solidFill>
                <a:schemeClr val="bg1"/>
              </a:solidFill>
              <a:latin typeface="+mn-lt"/>
            </a:endParaRP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400" b="1" baseline="0" dirty="0" smtClean="0">
                <a:solidFill>
                  <a:schemeClr val="bg1"/>
                </a:solidFill>
                <a:effectLst/>
                <a:latin typeface="+mn-lt"/>
              </a:rPr>
              <a:t>Disclaimer</a:t>
            </a:r>
            <a:r>
              <a:rPr lang="en-US" sz="1400" b="1" baseline="0" dirty="0">
                <a:solidFill>
                  <a:schemeClr val="bg1"/>
                </a:solidFill>
                <a:effectLst/>
                <a:latin typeface="+mn-lt"/>
              </a:rPr>
              <a:t>: </a:t>
            </a:r>
            <a:r>
              <a:rPr lang="en-US" sz="1400" baseline="0" dirty="0">
                <a:solidFill>
                  <a:schemeClr val="bg1"/>
                </a:solidFill>
                <a:effectLst/>
                <a:latin typeface="+mn-lt"/>
              </a:rPr>
              <a:t>This content does not necessarily reflect the opinions of my employer</a:t>
            </a:r>
            <a:r>
              <a:rPr lang="en-US" sz="1400" baseline="0" dirty="0" smtClean="0">
                <a:solidFill>
                  <a:schemeClr val="bg1"/>
                </a:solidFill>
                <a:effectLst/>
                <a:latin typeface="+mn-lt"/>
              </a:rPr>
              <a:t>.</a:t>
            </a:r>
          </a:p>
          <a:p>
            <a:pPr algn="r" eaLnBrk="1" hangingPunct="1">
              <a:lnSpc>
                <a:spcPct val="90000"/>
              </a:lnSpc>
              <a:spcBef>
                <a:spcPts val="400"/>
              </a:spcBef>
              <a:defRPr/>
            </a:pPr>
            <a:r>
              <a:rPr lang="en-US" sz="1400" i="1" baseline="0" dirty="0" smtClean="0">
                <a:solidFill>
                  <a:schemeClr val="bg1"/>
                </a:solidFill>
                <a:latin typeface="+mn-lt"/>
              </a:rPr>
              <a:t>flickr.com/photos/</a:t>
            </a:r>
            <a:r>
              <a:rPr lang="en-US" sz="1400" i="1" baseline="0" dirty="0" err="1" smtClean="0">
                <a:solidFill>
                  <a:schemeClr val="bg1"/>
                </a:solidFill>
                <a:latin typeface="+mn-lt"/>
              </a:rPr>
              <a:t>mubashir</a:t>
            </a:r>
            <a:r>
              <a:rPr lang="en-US" sz="1400" i="1" baseline="0" dirty="0" smtClean="0">
                <a:solidFill>
                  <a:schemeClr val="bg1"/>
                </a:solidFill>
                <a:latin typeface="+mn-lt"/>
              </a:rPr>
              <a:t>/2616724942/</a:t>
            </a:r>
          </a:p>
          <a:p>
            <a:pPr eaLnBrk="1" hangingPunct="1">
              <a:lnSpc>
                <a:spcPct val="90000"/>
              </a:lnSpc>
              <a:spcBef>
                <a:spcPts val="400"/>
              </a:spcBef>
              <a:defRPr/>
            </a:pPr>
            <a:endParaRPr lang="en-US" sz="1400" baseline="0" dirty="0" smtClean="0"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4267200" y="1100078"/>
            <a:ext cx="5257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Web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Optimization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6200" y="1398687"/>
            <a:ext cx="42672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WPO</a:t>
            </a:r>
            <a:endParaRPr lang="en-US" sz="138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2895600" y="2547878"/>
            <a:ext cx="2438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cxn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speed in search 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 shot of blog post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553200"/>
            <a:ext cx="746760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googlewebmastercentral.blogspot.com/2010/04/using-site-speed-in-web-search-ranking.html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ounded Rectangular Callout 7"/>
          <p:cNvSpPr/>
          <p:nvPr/>
        </p:nvSpPr>
        <p:spPr bwMode="auto">
          <a:xfrm>
            <a:off x="2209800" y="1371600"/>
            <a:ext cx="6248400" cy="1940957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…we've decided to take site speed into account in our search rankings.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33400" y="0"/>
            <a:ext cx="1028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152400" y="3136880"/>
            <a:ext cx="9372600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drives traffic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improves UX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increases revenue</a:t>
            </a:r>
          </a:p>
          <a:p>
            <a:pPr marL="798513" lvl="1" indent="-341313">
              <a:spcBef>
                <a:spcPts val="0"/>
              </a:spcBef>
              <a:defRPr/>
            </a:pPr>
            <a:r>
              <a:rPr lang="en-AU" sz="54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reduces costs</a:t>
            </a:r>
            <a:endParaRPr lang="en-US" sz="5400" b="1" baseline="0" dirty="0" smtClean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smtClean="0">
                <a:solidFill>
                  <a:schemeClr val="bg1"/>
                </a:solidFill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pedromourapinheiro</a:t>
            </a:r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/3123885534/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4267200" y="152400"/>
            <a:ext cx="5257800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Web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Performance</a:t>
            </a:r>
          </a:p>
          <a:p>
            <a:pPr>
              <a:spcBef>
                <a:spcPts val="0"/>
              </a:spcBef>
              <a:defRPr/>
            </a:pPr>
            <a:r>
              <a:rPr lang="en-US" sz="60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Optimization</a:t>
            </a:r>
            <a:endParaRPr lang="en-US" sz="60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76200" y="451009"/>
            <a:ext cx="4267200" cy="2215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defRPr/>
            </a:pPr>
            <a:r>
              <a:rPr lang="en-US" sz="13800" b="1" baseline="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+mn-lt"/>
              </a:rPr>
              <a:t>WPO</a:t>
            </a:r>
            <a:endParaRPr lang="en-US" sz="13800" b="1" baseline="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+mn-lt"/>
            </a:endParaRPr>
          </a:p>
        </p:txBody>
      </p:sp>
      <p:cxnSp>
        <p:nvCxnSpPr>
          <p:cNvPr id="8" name="Straight Connector 7"/>
          <p:cNvCxnSpPr/>
          <p:nvPr/>
        </p:nvCxnSpPr>
        <p:spPr bwMode="auto">
          <a:xfrm rot="5400000">
            <a:off x="2895600" y="1600200"/>
            <a:ext cx="2438400" cy="0"/>
          </a:xfrm>
          <a:prstGeom prst="line">
            <a:avLst/>
          </a:prstGeom>
          <a:solidFill>
            <a:schemeClr val="accent1"/>
          </a:solidFill>
          <a:ln w="762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7536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9296400" cy="11430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00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top 10 WPO predictions</a:t>
            </a:r>
            <a:endParaRPr lang="en-US" sz="6000" dirty="0">
              <a:ln w="50800"/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latin typeface="Trebuchet MS" pitchFamily="34" charset="0"/>
              </a:rPr>
              <a:t>eole</a:t>
            </a:r>
            <a:r>
              <a:rPr lang="en-US" sz="1600" i="1" baseline="0" dirty="0" smtClean="0">
                <a:latin typeface="Trebuchet MS" pitchFamily="34" charset="0"/>
              </a:rPr>
              <a:t>/380316678/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2400" y="1231880"/>
            <a:ext cx="9144000" cy="5001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61963" marR="0" lvl="0" indent="-4619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#10: fast-by-default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spc="-10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CMSs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spc="-10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PHP, Rails, Python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spc="-10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cloud – AWS, GAE</a:t>
            </a:r>
            <a:endParaRPr lang="en-US" sz="4800" b="1" kern="0" spc="-100" baseline="0" noProof="0" dirty="0" smtClean="0">
              <a:ln w="50800"/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spc="-10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JS libraries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sz="48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browsers, servers, proxies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7536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9296400" cy="11430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00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top 10 WPO predictions</a:t>
            </a:r>
            <a:endParaRPr lang="en-US" sz="6000" dirty="0">
              <a:ln w="50800"/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latin typeface="Trebuchet MS" pitchFamily="34" charset="0"/>
              </a:rPr>
              <a:t>eole</a:t>
            </a:r>
            <a:r>
              <a:rPr lang="en-US" sz="1600" i="1" baseline="0" dirty="0" smtClean="0">
                <a:latin typeface="Trebuchet MS" pitchFamily="34" charset="0"/>
              </a:rPr>
              <a:t>/380316678/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2400" y="1231880"/>
            <a:ext cx="9144000" cy="420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61963" marR="0" lvl="0" indent="-4619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#9: visibility into the browser</a:t>
            </a:r>
            <a:endParaRPr lang="en-US" sz="5400" b="1" kern="0" spc="-100" baseline="0" noProof="0" dirty="0" smtClean="0">
              <a:ln w="50800"/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spc="-10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JS, CSS, paint, DOM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spc="-100" baseline="0" noProof="0" dirty="0" err="1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dynaTrace</a:t>
            </a:r>
            <a:endParaRPr lang="en-US" sz="4800" b="1" kern="0" spc="-100" baseline="0" noProof="0" dirty="0" smtClean="0">
              <a:ln w="50800"/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spc="-10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Speed Tracer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7536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9296400" cy="11430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00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top 10 WPO predictions</a:t>
            </a:r>
            <a:endParaRPr lang="en-US" sz="6000" dirty="0">
              <a:ln w="50800"/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latin typeface="Trebuchet MS" pitchFamily="34" charset="0"/>
              </a:rPr>
              <a:t>eole</a:t>
            </a:r>
            <a:r>
              <a:rPr lang="en-US" sz="1600" i="1" baseline="0" dirty="0" smtClean="0">
                <a:latin typeface="Trebuchet MS" pitchFamily="34" charset="0"/>
              </a:rPr>
              <a:t>/380316678/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2400" y="1231880"/>
            <a:ext cx="9144000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61963" marR="0" lvl="0" indent="-4619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#8: consolidation</a:t>
            </a:r>
            <a:endParaRPr lang="en-US" sz="5400" b="1" kern="0" spc="-100" baseline="0" noProof="0" dirty="0" smtClean="0">
              <a:ln w="50800"/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spc="-10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tools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spc="-10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metrics</a:t>
            </a:r>
            <a:endParaRPr lang="en-US" sz="4800" b="1" kern="0" spc="-100" baseline="0" noProof="0" dirty="0" smtClean="0">
              <a:ln w="50800"/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sz="48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services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7536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9296400" cy="11430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00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top 10 WPO predictions</a:t>
            </a:r>
            <a:endParaRPr lang="en-US" sz="6000" dirty="0">
              <a:ln w="50800"/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latin typeface="Trebuchet MS" pitchFamily="34" charset="0"/>
              </a:rPr>
              <a:t>eole</a:t>
            </a:r>
            <a:r>
              <a:rPr lang="en-US" sz="1600" i="1" baseline="0" dirty="0" smtClean="0">
                <a:latin typeface="Trebuchet MS" pitchFamily="34" charset="0"/>
              </a:rPr>
              <a:t>/380316678/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2400" y="1231880"/>
            <a:ext cx="9144000" cy="337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61963" marR="0" lvl="0" indent="-4619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#7: TCP, HTTP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spc="-10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SPDY</a:t>
            </a:r>
            <a:endParaRPr lang="en-US" sz="4800" b="1" kern="0" spc="-100" baseline="0" noProof="0" dirty="0" smtClean="0">
              <a:ln w="50800"/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spc="-10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pipelining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spc="-10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resource packages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7536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9296400" cy="11430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00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top 10 WPO predictions</a:t>
            </a:r>
            <a:endParaRPr lang="en-US" sz="6000" dirty="0">
              <a:ln w="50800"/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latin typeface="Trebuchet MS" pitchFamily="34" charset="0"/>
              </a:rPr>
              <a:t>eole</a:t>
            </a:r>
            <a:r>
              <a:rPr lang="en-US" sz="1600" i="1" baseline="0" dirty="0" smtClean="0">
                <a:latin typeface="Trebuchet MS" pitchFamily="34" charset="0"/>
              </a:rPr>
              <a:t>/380316678/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2400" y="1231880"/>
            <a:ext cx="91440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61963" marR="0" lvl="0" indent="-4619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#6: standards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spc="-10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terminology</a:t>
            </a:r>
            <a:endParaRPr lang="en-US" sz="4800" b="1" kern="0" spc="-100" baseline="0" noProof="0" dirty="0" smtClean="0">
              <a:ln w="50800"/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spc="-10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timing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spc="-10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benchmarks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sz="48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testing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81000" y="0"/>
            <a:ext cx="97536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9296400" cy="11430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00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top 10 WPO predictions</a:t>
            </a:r>
            <a:endParaRPr lang="en-US" sz="6000" dirty="0">
              <a:ln w="50800"/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latin typeface="Trebuchet MS" pitchFamily="34" charset="0"/>
              </a:rPr>
              <a:t>eole</a:t>
            </a:r>
            <a:r>
              <a:rPr lang="en-US" sz="1600" i="1" baseline="0" dirty="0" smtClean="0">
                <a:latin typeface="Trebuchet MS" pitchFamily="34" charset="0"/>
              </a:rPr>
              <a:t>/380316678/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2400" y="1231880"/>
            <a:ext cx="91440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61963" marR="0" lvl="0" indent="-4619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#5: industry organizations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sz="48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professional groups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j-ea"/>
                <a:cs typeface="+mj-cs"/>
              </a:rPr>
              <a:t>training, certification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sz="48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standards bodies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j-ea"/>
                <a:cs typeface="+mj-cs"/>
              </a:rPr>
              <a:t>cooperatives</a:t>
            </a:r>
            <a:endParaRPr kumimoji="0" lang="en-US" sz="4800" b="1" i="0" u="none" strike="noStrike" kern="0" cap="none" spc="0" normalizeH="0" baseline="0" noProof="0" dirty="0" smtClean="0">
              <a:ln w="50800"/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7536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9296400" cy="11430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00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top 10 WPO predictions</a:t>
            </a:r>
            <a:endParaRPr lang="en-US" sz="6000" dirty="0">
              <a:ln w="50800"/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latin typeface="Trebuchet MS" pitchFamily="34" charset="0"/>
              </a:rPr>
              <a:t>eole</a:t>
            </a:r>
            <a:r>
              <a:rPr lang="en-US" sz="1600" i="1" baseline="0" dirty="0" smtClean="0">
                <a:latin typeface="Trebuchet MS" pitchFamily="34" charset="0"/>
              </a:rPr>
              <a:t>/380316678/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2400" y="1231880"/>
            <a:ext cx="9144000" cy="492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61963" marR="0" lvl="0" indent="-4619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#4: data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sz="48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Internet Performance Archive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sz="48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network parameters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sz="48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DNS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j-ea"/>
                <a:cs typeface="+mj-cs"/>
              </a:rPr>
              <a:t>cache</a:t>
            </a:r>
            <a:endParaRPr kumimoji="0" lang="en-US" sz="4800" b="1" i="0" u="none" strike="noStrike" kern="0" cap="none" spc="0" normalizeH="0" baseline="0" noProof="0" dirty="0" smtClean="0">
              <a:ln w="50800"/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7536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9296400" cy="11430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00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top 10 WPO predictions</a:t>
            </a:r>
            <a:endParaRPr lang="en-US" sz="6000" dirty="0">
              <a:ln w="50800"/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latin typeface="Trebuchet MS" pitchFamily="34" charset="0"/>
              </a:rPr>
              <a:t>eole</a:t>
            </a:r>
            <a:r>
              <a:rPr lang="en-US" sz="1600" i="1" baseline="0" dirty="0" smtClean="0">
                <a:latin typeface="Trebuchet MS" pitchFamily="34" charset="0"/>
              </a:rPr>
              <a:t>/380316678/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2400" y="1231880"/>
            <a:ext cx="91440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61963" marR="0" lvl="0" indent="-4619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#3: green</a:t>
            </a:r>
            <a:endParaRPr lang="en-US" sz="5400" b="1" kern="0" spc="-100" baseline="0" noProof="0" dirty="0" smtClean="0">
              <a:ln w="50800"/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spc="-100" baseline="0" dirty="0" err="1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Shopzilla</a:t>
            </a:r>
            <a:r>
              <a:rPr lang="en-US" sz="4800" b="1" kern="0" spc="-10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– half the servers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spc="-10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Netflix – half the bandwidth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sz="48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power consumption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j-ea"/>
                <a:cs typeface="+mj-cs"/>
              </a:rPr>
              <a:t>carbon footprint</a:t>
            </a:r>
            <a:endParaRPr kumimoji="0" lang="en-US" sz="4800" b="1" i="0" u="none" strike="noStrike" kern="0" cap="none" spc="0" normalizeH="0" baseline="0" noProof="0" dirty="0" smtClean="0">
              <a:ln w="50800"/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1375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066800"/>
            <a:ext cx="4276725" cy="2019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chemeClr val="bg1">
                <a:lumMod val="65000"/>
                <a:alpha val="70000"/>
              </a:schemeClr>
            </a:outerShdw>
            <a:softEdge rad="31750"/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152400"/>
            <a:ext cx="3143250" cy="4124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0" y="1828800"/>
            <a:ext cx="3132138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829050"/>
            <a:ext cx="5381625" cy="2114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5981700"/>
            <a:ext cx="8420100" cy="723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</p:spPr>
      </p:pic>
      <p:pic>
        <p:nvPicPr>
          <p:cNvPr id="15" name="Picture 14" descr="yahoo_logo_us_06150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2400" y="152400"/>
            <a:ext cx="1924050" cy="47625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softEdge rad="12700"/>
          </a:effectLst>
        </p:spPr>
      </p:pic>
      <p:pic>
        <p:nvPicPr>
          <p:cNvPr id="16" name="Picture 15" descr="google-logo.g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52600" y="228600"/>
            <a:ext cx="1828800" cy="728870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  <a:softEdge rad="12700"/>
          </a:effectLst>
        </p:spPr>
      </p:pic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590800" y="3286125"/>
            <a:ext cx="2209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2600" y="3124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9" name="Picture 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2192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30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95300" y="3181350"/>
            <a:ext cx="4953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0" y="66264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flickr.com/photos/</a:t>
            </a:r>
            <a:r>
              <a:rPr lang="en-US" sz="1400" i="1" baseline="0" dirty="0" err="1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bekahstargazing</a:t>
            </a:r>
            <a:r>
              <a:rPr lang="en-US" sz="1400" i="1" baseline="0" dirty="0" smtClean="0">
                <a:solidFill>
                  <a:schemeClr val="bg2">
                    <a:lumMod val="60000"/>
                    <a:lumOff val="40000"/>
                  </a:schemeClr>
                </a:solidFill>
                <a:latin typeface="Trebuchet MS" pitchFamily="34" charset="0"/>
              </a:rPr>
              <a:t>/318930460/</a:t>
            </a:r>
            <a:endParaRPr lang="en-US" sz="1400" i="1" baseline="0" dirty="0">
              <a:solidFill>
                <a:schemeClr val="bg2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7536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9296400" cy="11430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00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top 10 WPO predictions</a:t>
            </a:r>
            <a:endParaRPr lang="en-US" sz="6000" dirty="0">
              <a:ln w="50800"/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latin typeface="Trebuchet MS" pitchFamily="34" charset="0"/>
              </a:rPr>
              <a:t>eole</a:t>
            </a:r>
            <a:r>
              <a:rPr lang="en-US" sz="1600" i="1" baseline="0" dirty="0" smtClean="0">
                <a:latin typeface="Trebuchet MS" pitchFamily="34" charset="0"/>
              </a:rPr>
              <a:t>/380316678/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2400" y="1231880"/>
            <a:ext cx="9144000" cy="535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61963" marR="0" lvl="0" indent="-4619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#2: mobile</a:t>
            </a:r>
          </a:p>
          <a:p>
            <a:pPr marL="919163" lvl="1" indent="-461963">
              <a:spcBef>
                <a:spcPts val="0"/>
              </a:spcBef>
              <a:buFont typeface="Arial" pitchFamily="34" charset="0"/>
              <a:buChar char="•"/>
            </a:pPr>
            <a:r>
              <a:rPr lang="en-US" sz="4800" b="1" kern="0" spc="-10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metrics</a:t>
            </a:r>
          </a:p>
          <a:p>
            <a:pPr marL="919163" lvl="1" indent="-461963">
              <a:spcBef>
                <a:spcPts val="0"/>
              </a:spcBef>
              <a:buFont typeface="Arial" pitchFamily="34" charset="0"/>
              <a:buChar char="•"/>
            </a:pPr>
            <a:r>
              <a:rPr lang="en-US" sz="4800" b="1" kern="0" spc="-10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long poles</a:t>
            </a:r>
          </a:p>
          <a:p>
            <a:pPr marL="919163" lvl="1" indent="-461963">
              <a:spcBef>
                <a:spcPts val="0"/>
              </a:spcBef>
              <a:buFont typeface="Arial" pitchFamily="34" charset="0"/>
              <a:buChar char="•"/>
            </a:pPr>
            <a:r>
              <a:rPr lang="en-US" sz="4800" b="1" kern="0" spc="-10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root causes</a:t>
            </a:r>
          </a:p>
          <a:p>
            <a:pPr marL="919163" lvl="1" indent="-461963">
              <a:spcBef>
                <a:spcPts val="0"/>
              </a:spcBef>
              <a:buFont typeface="Arial" pitchFamily="34" charset="0"/>
              <a:buChar char="•"/>
            </a:pPr>
            <a:r>
              <a:rPr lang="en-US" sz="4800" b="1" kern="0" spc="-10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solutions, best practices</a:t>
            </a:r>
          </a:p>
          <a:p>
            <a:pPr marL="919163" lvl="1" indent="-461963">
              <a:spcBef>
                <a:spcPts val="0"/>
              </a:spcBef>
              <a:buFont typeface="Arial" pitchFamily="34" charset="0"/>
              <a:buChar char="•"/>
            </a:pPr>
            <a:r>
              <a:rPr lang="en-US" sz="4800" b="1" kern="0" spc="-10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tools, automation</a:t>
            </a:r>
            <a:endParaRPr lang="en-US" sz="4800" b="1" kern="0" spc="-100" baseline="0" noProof="0" dirty="0" smtClean="0">
              <a:ln w="50800"/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  <a:p>
            <a:pPr marL="919163" lvl="1" indent="-461963">
              <a:spcBef>
                <a:spcPts val="0"/>
              </a:spcBef>
              <a:buFont typeface="Arial" pitchFamily="34" charset="0"/>
              <a:buChar char="•"/>
            </a:pPr>
            <a:r>
              <a:rPr kumimoji="0" lang="en-US" sz="48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evangelism, case studies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7536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9296400" cy="11430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00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top 10 WPO predictions</a:t>
            </a:r>
            <a:endParaRPr lang="en-US" sz="6000" dirty="0">
              <a:ln w="50800"/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latin typeface="Trebuchet MS" pitchFamily="34" charset="0"/>
              </a:rPr>
              <a:t>eole</a:t>
            </a:r>
            <a:r>
              <a:rPr lang="en-US" sz="1600" i="1" baseline="0" dirty="0" smtClean="0">
                <a:latin typeface="Trebuchet MS" pitchFamily="34" charset="0"/>
              </a:rPr>
              <a:t>/380316678/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2400" y="1231880"/>
            <a:ext cx="9144000" cy="4185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61963" marR="0" lvl="0" indent="-4619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54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#1: </a:t>
            </a:r>
            <a:r>
              <a:rPr lang="en-US" sz="5400" b="1" kern="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j-ea"/>
                <a:cs typeface="+mj-cs"/>
              </a:rPr>
              <a:t>speed’s a differentiator</a:t>
            </a:r>
            <a:endParaRPr kumimoji="0" lang="en-US" sz="5400" b="1" i="0" u="none" strike="noStrike" kern="0" cap="none" spc="0" normalizeH="0" baseline="0" noProof="0" dirty="0" smtClean="0">
              <a:ln w="50800"/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sz="48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devices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sz="48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vendor selection</a:t>
            </a: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lang="en-US" sz="4800" b="1" kern="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j-ea"/>
                <a:cs typeface="+mj-cs"/>
              </a:rPr>
              <a:t>reviews</a:t>
            </a:r>
            <a:endParaRPr kumimoji="0" lang="en-US" sz="4800" b="1" i="0" u="none" strike="noStrike" kern="0" cap="none" spc="0" normalizeH="0" baseline="0" noProof="0" dirty="0" smtClean="0">
              <a:ln w="50800"/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919163" lvl="1" indent="-461963">
              <a:spcBef>
                <a:spcPts val="600"/>
              </a:spcBef>
              <a:buFont typeface="Arial" pitchFamily="34" charset="0"/>
              <a:buChar char="•"/>
            </a:pPr>
            <a:r>
              <a:rPr kumimoji="0" lang="en-US" sz="48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user loyalty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7536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52400" y="76200"/>
            <a:ext cx="9296400" cy="1143000"/>
          </a:xfrm>
        </p:spPr>
        <p:txBody>
          <a:bodyPr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US" sz="600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top 10 WPO predictions</a:t>
            </a:r>
            <a:endParaRPr lang="en-US" sz="6000" dirty="0">
              <a:ln w="50800"/>
              <a:solidFill>
                <a:schemeClr val="tx1">
                  <a:lumMod val="85000"/>
                  <a:lumOff val="15000"/>
                </a:schemeClr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latin typeface="Trebuchet MS" pitchFamily="34" charset="0"/>
              </a:rPr>
              <a:t>eole</a:t>
            </a:r>
            <a:r>
              <a:rPr lang="en-US" sz="1600" i="1" baseline="0" dirty="0" smtClean="0">
                <a:latin typeface="Trebuchet MS" pitchFamily="34" charset="0"/>
              </a:rPr>
              <a:t>/380316678/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 bwMode="auto">
          <a:xfrm>
            <a:off x="152400" y="1337101"/>
            <a:ext cx="914400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marL="461963" marR="0" lvl="0" indent="-461963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0" cap="none" spc="0" normalizeH="0" baseline="0" noProof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10. fast-by-default</a:t>
            </a:r>
          </a:p>
          <a:p>
            <a:pPr marL="461963" lvl="0" indent="-461963">
              <a:lnSpc>
                <a:spcPct val="90000"/>
              </a:lnSpc>
            </a:pPr>
            <a:r>
              <a:rPr lang="en-US" sz="3600" b="1" kern="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j-ea"/>
                <a:cs typeface="+mj-cs"/>
              </a:rPr>
              <a:t>9. </a:t>
            </a:r>
            <a:r>
              <a:rPr lang="en-US" sz="3600" b="1" kern="0" spc="-10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visibility into the browser</a:t>
            </a:r>
          </a:p>
          <a:p>
            <a:pPr marL="461963" lvl="0" indent="-461963">
              <a:lnSpc>
                <a:spcPct val="90000"/>
              </a:lnSpc>
            </a:pPr>
            <a:r>
              <a:rPr lang="en-US" sz="3600" b="1" kern="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j-ea"/>
                <a:cs typeface="+mj-cs"/>
              </a:rPr>
              <a:t>8. consolidation</a:t>
            </a:r>
            <a:endParaRPr kumimoji="0" lang="en-US" sz="3600" b="1" i="0" u="none" strike="noStrike" kern="0" cap="none" spc="0" normalizeH="0" baseline="0" noProof="0" dirty="0" smtClean="0">
              <a:ln w="50800"/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  <a:p>
            <a:pPr marL="461963" marR="0" lvl="0" indent="-461963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kern="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j-ea"/>
                <a:cs typeface="+mj-cs"/>
              </a:rPr>
              <a:t>7. TCP, HTTP</a:t>
            </a:r>
          </a:p>
          <a:p>
            <a:pPr marL="461963" marR="0" lvl="0" indent="-461963" defTabSz="914400" rtl="0" eaLnBrk="0" fontAlgn="base" latinLnBrk="0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3600" b="1" kern="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j-ea"/>
                <a:cs typeface="+mj-cs"/>
              </a:rPr>
              <a:t>6. standards</a:t>
            </a:r>
          </a:p>
          <a:p>
            <a:pPr marL="461963" indent="-461963">
              <a:lnSpc>
                <a:spcPct val="90000"/>
              </a:lnSpc>
            </a:pPr>
            <a:r>
              <a:rPr lang="en-US" sz="3600" b="1" kern="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5. industry organizations</a:t>
            </a:r>
          </a:p>
          <a:p>
            <a:pPr marL="461963" lvl="0" indent="-461963">
              <a:lnSpc>
                <a:spcPct val="90000"/>
              </a:lnSpc>
              <a:defRPr/>
            </a:pPr>
            <a:r>
              <a:rPr lang="en-US" sz="3600" b="1" kern="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4. data</a:t>
            </a:r>
          </a:p>
          <a:p>
            <a:pPr marL="461963" lvl="0" indent="-461963">
              <a:lnSpc>
                <a:spcPct val="90000"/>
              </a:lnSpc>
              <a:defRPr/>
            </a:pPr>
            <a:r>
              <a:rPr lang="en-US" sz="3600" b="1" kern="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3. green</a:t>
            </a:r>
          </a:p>
          <a:p>
            <a:pPr marL="461963" lvl="0" indent="-461963">
              <a:lnSpc>
                <a:spcPct val="90000"/>
              </a:lnSpc>
              <a:defRPr/>
            </a:pPr>
            <a:r>
              <a:rPr lang="en-US" sz="3600" b="1" kern="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2. mobile</a:t>
            </a:r>
          </a:p>
          <a:p>
            <a:pPr marL="461963" lvl="0" indent="-461963">
              <a:lnSpc>
                <a:spcPct val="90000"/>
              </a:lnSpc>
              <a:defRPr/>
            </a:pPr>
            <a:r>
              <a:rPr lang="en-US" sz="3600" b="1" kern="0" baseline="0" dirty="0" smtClean="0">
                <a:ln w="50800"/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1. speed’s a differentiator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9144000" cy="1143000"/>
          </a:xfrm>
        </p:spPr>
        <p:txBody>
          <a:bodyPr/>
          <a:lstStyle/>
          <a:p>
            <a:r>
              <a:rPr lang="en-US" sz="72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P3PC</a:t>
            </a:r>
            <a:endParaRPr lang="en-US" sz="7200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905000"/>
            <a:ext cx="8839200" cy="5558445"/>
          </a:xfr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5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Performance of 3</a:t>
            </a:r>
            <a:r>
              <a:rPr lang="en-US" sz="5400" b="1" baseline="30000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rd</a:t>
            </a:r>
            <a:r>
              <a:rPr lang="en-US" sz="5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Party Content</a:t>
            </a:r>
          </a:p>
          <a:p>
            <a:pPr lvl="5">
              <a:spcBef>
                <a:spcPts val="1800"/>
              </a:spcBef>
              <a:buNone/>
            </a:pPr>
            <a:r>
              <a:rPr lang="en-US" sz="5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Ads</a:t>
            </a:r>
          </a:p>
          <a:p>
            <a:pPr lvl="5">
              <a:buNone/>
            </a:pPr>
            <a:r>
              <a:rPr lang="en-US" sz="5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Widgets</a:t>
            </a:r>
          </a:p>
          <a:p>
            <a:pPr lvl="5">
              <a:buNone/>
            </a:pPr>
            <a:r>
              <a:rPr lang="en-US" sz="5400" b="1" dirty="0" smtClean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Analytics</a:t>
            </a:r>
          </a:p>
          <a:p>
            <a:r>
              <a:rPr lang="en-US" sz="5400" b="1" dirty="0" smtClean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	</a:t>
            </a:r>
            <a:endParaRPr lang="en-US" sz="5400" b="1" dirty="0">
              <a:solidFill>
                <a:schemeClr val="bg1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85800" y="6396335"/>
            <a:ext cx="8534400" cy="461665"/>
          </a:xfrm>
        </p:spPr>
        <p:txBody>
          <a:bodyPr/>
          <a:lstStyle/>
          <a:p>
            <a:pPr algn="r"/>
            <a:r>
              <a:rPr lang="en-US" sz="1600" i="1" dirty="0" smtClean="0">
                <a:solidFill>
                  <a:schemeClr val="bg1"/>
                </a:solidFill>
                <a:latin typeface="Trebuchet MS" pitchFamily="34" charset="0"/>
              </a:rPr>
              <a:t>flickr.com/photos/ntr23/729463293/</a:t>
            </a:r>
            <a:endParaRPr lang="en-US" sz="1600" i="1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3845" y="1089469"/>
            <a:ext cx="5846445" cy="5616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8302" y="1961006"/>
            <a:ext cx="3675698" cy="3651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66700" y="1089468"/>
            <a:ext cx="5840297" cy="561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6263" y="1961006"/>
            <a:ext cx="3696312" cy="367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Placeholder 3"/>
          <p:cNvSpPr txBox="1">
            <a:spLocks/>
          </p:cNvSpPr>
          <p:nvPr/>
        </p:nvSpPr>
        <p:spPr>
          <a:xfrm>
            <a:off x="4724400" y="1457980"/>
            <a:ext cx="1981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main page</a:t>
            </a:r>
            <a:endParaRPr kumimoji="0" lang="en-US" sz="2800" b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0" name="Text Placeholder 3"/>
          <p:cNvSpPr txBox="1">
            <a:spLocks/>
          </p:cNvSpPr>
          <p:nvPr/>
        </p:nvSpPr>
        <p:spPr>
          <a:xfrm>
            <a:off x="4724400" y="5572780"/>
            <a:ext cx="320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3</a:t>
            </a:r>
            <a:r>
              <a:rPr kumimoji="0" lang="en-US" sz="2800" b="0" u="none" strike="noStrike" kern="0" cap="none" spc="0" normalizeH="0" baseline="3000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rd</a:t>
            </a:r>
            <a:r>
              <a:rPr kumimoji="0" lang="en-US" sz="2800" b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 party content</a:t>
            </a:r>
            <a:endParaRPr kumimoji="0" lang="en-US" sz="2800" b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1" name="Text Placeholder 3"/>
          <p:cNvSpPr txBox="1">
            <a:spLocks/>
          </p:cNvSpPr>
          <p:nvPr/>
        </p:nvSpPr>
        <p:spPr>
          <a:xfrm>
            <a:off x="1066800" y="2743200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2005</a:t>
            </a:r>
            <a:endParaRPr kumimoji="0" lang="en-US" sz="40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2" name="Text Placeholder 3"/>
          <p:cNvSpPr txBox="1">
            <a:spLocks/>
          </p:cNvSpPr>
          <p:nvPr/>
        </p:nvSpPr>
        <p:spPr>
          <a:xfrm>
            <a:off x="6629400" y="2819400"/>
            <a:ext cx="1981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2010</a:t>
            </a:r>
            <a:endParaRPr kumimoji="0" lang="en-US" sz="4000" b="1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3" name="Text Placeholder 3"/>
          <p:cNvSpPr txBox="1">
            <a:spLocks/>
          </p:cNvSpPr>
          <p:nvPr/>
        </p:nvSpPr>
        <p:spPr>
          <a:xfrm>
            <a:off x="533400" y="0"/>
            <a:ext cx="807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rebuchet MS" pitchFamily="34" charset="0"/>
                <a:ea typeface="+mn-ea"/>
                <a:cs typeface="+mn-cs"/>
              </a:rPr>
              <a:t>performance badness</a:t>
            </a:r>
            <a:endParaRPr kumimoji="0" lang="en-US" sz="6000" b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  <p:sp>
        <p:nvSpPr>
          <p:cNvPr id="17" name="Freeform 16"/>
          <p:cNvSpPr/>
          <p:nvPr/>
        </p:nvSpPr>
        <p:spPr bwMode="auto">
          <a:xfrm>
            <a:off x="5448301" y="381000"/>
            <a:ext cx="2857500" cy="314942"/>
          </a:xfrm>
          <a:custGeom>
            <a:avLst/>
            <a:gdLst>
              <a:gd name="connsiteX0" fmla="*/ 0 w 3838575"/>
              <a:gd name="connsiteY0" fmla="*/ 361950 h 400667"/>
              <a:gd name="connsiteX1" fmla="*/ 1238250 w 3838575"/>
              <a:gd name="connsiteY1" fmla="*/ 352425 h 400667"/>
              <a:gd name="connsiteX2" fmla="*/ 2028825 w 3838575"/>
              <a:gd name="connsiteY2" fmla="*/ 228600 h 400667"/>
              <a:gd name="connsiteX3" fmla="*/ 2152650 w 3838575"/>
              <a:gd name="connsiteY3" fmla="*/ 219075 h 400667"/>
              <a:gd name="connsiteX4" fmla="*/ 2486025 w 3838575"/>
              <a:gd name="connsiteY4" fmla="*/ 180975 h 400667"/>
              <a:gd name="connsiteX5" fmla="*/ 2809875 w 3838575"/>
              <a:gd name="connsiteY5" fmla="*/ 133350 h 400667"/>
              <a:gd name="connsiteX6" fmla="*/ 3333750 w 3838575"/>
              <a:gd name="connsiteY6" fmla="*/ 76200 h 400667"/>
              <a:gd name="connsiteX7" fmla="*/ 3667125 w 3838575"/>
              <a:gd name="connsiteY7" fmla="*/ 28575 h 400667"/>
              <a:gd name="connsiteX8" fmla="*/ 3838575 w 3838575"/>
              <a:gd name="connsiteY8" fmla="*/ 0 h 400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38575" h="400667">
                <a:moveTo>
                  <a:pt x="0" y="361950"/>
                </a:moveTo>
                <a:cubicBezTo>
                  <a:pt x="513144" y="376405"/>
                  <a:pt x="742675" y="400667"/>
                  <a:pt x="1238250" y="352425"/>
                </a:cubicBezTo>
                <a:cubicBezTo>
                  <a:pt x="1706241" y="306868"/>
                  <a:pt x="1656614" y="281773"/>
                  <a:pt x="2028825" y="228600"/>
                </a:cubicBezTo>
                <a:cubicBezTo>
                  <a:pt x="2069806" y="222746"/>
                  <a:pt x="2111476" y="223364"/>
                  <a:pt x="2152650" y="219075"/>
                </a:cubicBezTo>
                <a:cubicBezTo>
                  <a:pt x="2263896" y="207487"/>
                  <a:pt x="2375116" y="195441"/>
                  <a:pt x="2486025" y="180975"/>
                </a:cubicBezTo>
                <a:cubicBezTo>
                  <a:pt x="2594220" y="166863"/>
                  <a:pt x="2701588" y="146734"/>
                  <a:pt x="2809875" y="133350"/>
                </a:cubicBezTo>
                <a:cubicBezTo>
                  <a:pt x="2984210" y="111803"/>
                  <a:pt x="3159386" y="97511"/>
                  <a:pt x="3333750" y="76200"/>
                </a:cubicBezTo>
                <a:cubicBezTo>
                  <a:pt x="3445174" y="62582"/>
                  <a:pt x="3556129" y="45329"/>
                  <a:pt x="3667125" y="28575"/>
                </a:cubicBezTo>
                <a:cubicBezTo>
                  <a:pt x="3724414" y="19928"/>
                  <a:pt x="3838575" y="0"/>
                  <a:pt x="3838575" y="0"/>
                </a:cubicBezTo>
              </a:path>
            </a:pathLst>
          </a:cu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dirty="0" smtClean="0">
              <a:ln>
                <a:noFill/>
              </a:ln>
              <a:noFill/>
              <a:effectLst/>
              <a:latin typeface="Times" pitchFamily="18" charset="0"/>
            </a:endParaRPr>
          </a:p>
        </p:txBody>
      </p:sp>
      <p:sp>
        <p:nvSpPr>
          <p:cNvPr id="19" name="Freeform 18"/>
          <p:cNvSpPr/>
          <p:nvPr/>
        </p:nvSpPr>
        <p:spPr bwMode="auto">
          <a:xfrm>
            <a:off x="5476875" y="333375"/>
            <a:ext cx="2905125" cy="504825"/>
          </a:xfrm>
          <a:custGeom>
            <a:avLst/>
            <a:gdLst>
              <a:gd name="connsiteX0" fmla="*/ 0 w 3143250"/>
              <a:gd name="connsiteY0" fmla="*/ 0 h 742950"/>
              <a:gd name="connsiteX1" fmla="*/ 1638300 w 3143250"/>
              <a:gd name="connsiteY1" fmla="*/ 228600 h 742950"/>
              <a:gd name="connsiteX2" fmla="*/ 1914525 w 3143250"/>
              <a:gd name="connsiteY2" fmla="*/ 304800 h 742950"/>
              <a:gd name="connsiteX3" fmla="*/ 1943100 w 3143250"/>
              <a:gd name="connsiteY3" fmla="*/ 314325 h 742950"/>
              <a:gd name="connsiteX4" fmla="*/ 2076450 w 3143250"/>
              <a:gd name="connsiteY4" fmla="*/ 400050 h 742950"/>
              <a:gd name="connsiteX5" fmla="*/ 2533650 w 3143250"/>
              <a:gd name="connsiteY5" fmla="*/ 600075 h 742950"/>
              <a:gd name="connsiteX6" fmla="*/ 2790825 w 3143250"/>
              <a:gd name="connsiteY6" fmla="*/ 685800 h 742950"/>
              <a:gd name="connsiteX7" fmla="*/ 3095625 w 3143250"/>
              <a:gd name="connsiteY7" fmla="*/ 733425 h 742950"/>
              <a:gd name="connsiteX8" fmla="*/ 3143250 w 3143250"/>
              <a:gd name="connsiteY8" fmla="*/ 742950 h 742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3250" h="742950">
                <a:moveTo>
                  <a:pt x="0" y="0"/>
                </a:moveTo>
                <a:cubicBezTo>
                  <a:pt x="546100" y="76200"/>
                  <a:pt x="1100621" y="106400"/>
                  <a:pt x="1638300" y="228600"/>
                </a:cubicBezTo>
                <a:cubicBezTo>
                  <a:pt x="1936364" y="296342"/>
                  <a:pt x="1760091" y="243026"/>
                  <a:pt x="1914525" y="304800"/>
                </a:cubicBezTo>
                <a:cubicBezTo>
                  <a:pt x="1923847" y="308529"/>
                  <a:pt x="1934446" y="309234"/>
                  <a:pt x="1943100" y="314325"/>
                </a:cubicBezTo>
                <a:cubicBezTo>
                  <a:pt x="1988647" y="341117"/>
                  <a:pt x="2029924" y="374997"/>
                  <a:pt x="2076450" y="400050"/>
                </a:cubicBezTo>
                <a:cubicBezTo>
                  <a:pt x="2224809" y="479936"/>
                  <a:pt x="2375496" y="543139"/>
                  <a:pt x="2533650" y="600075"/>
                </a:cubicBezTo>
                <a:cubicBezTo>
                  <a:pt x="2618671" y="630682"/>
                  <a:pt x="2702904" y="664937"/>
                  <a:pt x="2790825" y="685800"/>
                </a:cubicBezTo>
                <a:cubicBezTo>
                  <a:pt x="2890880" y="709542"/>
                  <a:pt x="2994118" y="716964"/>
                  <a:pt x="3095625" y="733425"/>
                </a:cubicBezTo>
                <a:cubicBezTo>
                  <a:pt x="3111606" y="736016"/>
                  <a:pt x="3143250" y="742950"/>
                  <a:pt x="3143250" y="742950"/>
                </a:cubicBezTo>
              </a:path>
            </a:pathLst>
          </a:custGeom>
          <a:noFill/>
          <a:ln w="38100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0" name="Text Placeholder 3"/>
          <p:cNvSpPr txBox="1">
            <a:spLocks/>
          </p:cNvSpPr>
          <p:nvPr/>
        </p:nvSpPr>
        <p:spPr>
          <a:xfrm rot="-180000">
            <a:off x="4114800" y="630703"/>
            <a:ext cx="5181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baseline="0" dirty="0" smtClean="0">
                <a:solidFill>
                  <a:schemeClr val="bg1"/>
                </a:solidFill>
                <a:latin typeface="Trebuchet MS" pitchFamily="34" charset="0"/>
              </a:rPr>
              <a:t>opportunities</a:t>
            </a:r>
            <a:endParaRPr kumimoji="0" lang="en-US" sz="4800" b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rebuchet MS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7" grpId="0" animBg="1"/>
      <p:bldP spid="19" grpId="0" animBg="1"/>
      <p:bldP spid="2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3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7010400" y="6553200"/>
            <a:ext cx="213360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stevesouders.com/p3pc/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839200" cy="4648200"/>
          </a:xfrm>
        </p:spPr>
        <p:txBody>
          <a:bodyPr/>
          <a:lstStyle/>
          <a:p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('head‘)[0] .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appendChild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domscript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 </a:t>
            </a:r>
          </a:p>
          <a:p>
            <a:endParaRPr lang="en-US" sz="2800" b="1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document.documentElement.firstChild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.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appendChild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ga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endParaRPr lang="en-US" sz="2800" b="1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 = 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('script')[0]; </a:t>
            </a:r>
          </a:p>
          <a:p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s.parentNode.insertBefore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ga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s);</a:t>
            </a:r>
            <a:b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</a:br>
            <a:endParaRPr lang="en-US" sz="28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latin typeface="Trebuchet MS" pitchFamily="34" charset="0"/>
              </a:rPr>
              <a:t>amodiovalerioverde</a:t>
            </a:r>
            <a:r>
              <a:rPr lang="en-US" sz="1600" i="1" baseline="0" dirty="0" smtClean="0">
                <a:latin typeface="Trebuchet MS" pitchFamily="34" charset="0"/>
              </a:rPr>
              <a:t>/425333516/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 smtClean="0">
                <a:solidFill>
                  <a:schemeClr val="tx1"/>
                </a:solidFill>
              </a:rPr>
              <a:t>appendChild</a:t>
            </a:r>
            <a:r>
              <a:rPr lang="en-US" sz="4800" dirty="0" smtClean="0">
                <a:solidFill>
                  <a:schemeClr val="tx1"/>
                </a:solidFill>
              </a:rPr>
              <a:t> or </a:t>
            </a:r>
            <a:r>
              <a:rPr lang="en-US" sz="4800" dirty="0" err="1" smtClean="0">
                <a:solidFill>
                  <a:schemeClr val="tx1"/>
                </a:solidFill>
              </a:rPr>
              <a:t>insertBefore</a:t>
            </a:r>
            <a:r>
              <a:rPr lang="en-US" sz="4800" dirty="0" smtClean="0">
                <a:solidFill>
                  <a:schemeClr val="tx1"/>
                </a:solidFill>
              </a:rPr>
              <a:t>?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4419600" y="3729335"/>
            <a:ext cx="449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Google Analytics (Dec 2009)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 bwMode="auto">
          <a:xfrm>
            <a:off x="4419600" y="2133600"/>
            <a:ext cx="449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Souders (May 2008)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419600" y="6000690"/>
            <a:ext cx="449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Google Analytics (Feb 2010)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839200" cy="4444294"/>
          </a:xfrm>
        </p:spPr>
        <p:txBody>
          <a:bodyPr>
            <a:spAutoFit/>
          </a:bodyPr>
          <a:lstStyle/>
          <a:p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if (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q.insertBefore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 {</a:t>
            </a:r>
          </a:p>
          <a:p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s = _get(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q.insertBefore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, id);</a:t>
            </a:r>
          </a:p>
          <a:p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if (s) {</a:t>
            </a:r>
          </a:p>
          <a:p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s.parentNode.insertBefore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(n, s);</a:t>
            </a:r>
          </a:p>
          <a:p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}</a:t>
            </a:r>
          </a:p>
          <a:p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} else {</a:t>
            </a:r>
          </a:p>
          <a:p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h.appendChild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(n);</a:t>
            </a:r>
          </a:p>
          <a:p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}</a:t>
            </a:r>
            <a:endParaRPr lang="en-US" sz="2800" b="1" dirty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latin typeface="Trebuchet MS" pitchFamily="34" charset="0"/>
              </a:rPr>
              <a:t>amodiovalerioverde</a:t>
            </a:r>
            <a:r>
              <a:rPr lang="en-US" sz="1600" i="1" baseline="0" dirty="0" smtClean="0">
                <a:latin typeface="Trebuchet MS" pitchFamily="34" charset="0"/>
              </a:rPr>
              <a:t>/425333516/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 smtClean="0">
                <a:solidFill>
                  <a:schemeClr val="tx1"/>
                </a:solidFill>
              </a:rPr>
              <a:t>appendChild</a:t>
            </a:r>
            <a:r>
              <a:rPr lang="en-US" sz="4800" dirty="0" smtClean="0">
                <a:solidFill>
                  <a:schemeClr val="tx1"/>
                </a:solidFill>
              </a:rPr>
              <a:t> or </a:t>
            </a:r>
            <a:r>
              <a:rPr lang="en-US" sz="4800" dirty="0" err="1" smtClean="0">
                <a:solidFill>
                  <a:schemeClr val="tx1"/>
                </a:solidFill>
              </a:rPr>
              <a:t>insertBefore</a:t>
            </a:r>
            <a:r>
              <a:rPr lang="en-US" sz="4800" dirty="0" smtClean="0">
                <a:solidFill>
                  <a:schemeClr val="tx1"/>
                </a:solidFill>
              </a:rPr>
              <a:t>?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419600" y="5939135"/>
            <a:ext cx="449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YUI Loader 2.6.0 (2008)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839200" cy="4939814"/>
          </a:xfrm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b = 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this.getHardpoint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(); 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 = 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('script');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f.src = g;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f.type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'text/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';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f.async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true;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b.appendChild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(f);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endParaRPr lang="en-US" sz="2800" b="1" dirty="0" smtClean="0">
              <a:solidFill>
                <a:schemeClr val="tx1"/>
              </a:solidFill>
              <a:latin typeface="Courier New" pitchFamily="49" charset="0"/>
              <a:cs typeface="Courier New" pitchFamily="49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getHardpoint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: function() {</a:t>
            </a:r>
          </a:p>
          <a:p>
            <a:pPr marL="0" indent="0">
              <a:lnSpc>
                <a:spcPct val="8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c, b = 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('head');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if (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b.length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 { c = b[0]; } 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else c = 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document.body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this._hardpoint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= c;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latin typeface="Trebuchet MS" pitchFamily="34" charset="0"/>
              </a:rPr>
              <a:t>amodiovalerioverde</a:t>
            </a:r>
            <a:r>
              <a:rPr lang="en-US" sz="1600" i="1" baseline="0" dirty="0" smtClean="0">
                <a:latin typeface="Trebuchet MS" pitchFamily="34" charset="0"/>
              </a:rPr>
              <a:t>/425333516/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 smtClean="0">
                <a:solidFill>
                  <a:schemeClr val="tx1"/>
                </a:solidFill>
              </a:rPr>
              <a:t>appendChild</a:t>
            </a:r>
            <a:r>
              <a:rPr lang="en-US" sz="4800" dirty="0" smtClean="0">
                <a:solidFill>
                  <a:schemeClr val="tx1"/>
                </a:solidFill>
              </a:rPr>
              <a:t> or </a:t>
            </a:r>
            <a:r>
              <a:rPr lang="en-US" sz="4800" dirty="0" err="1" smtClean="0">
                <a:solidFill>
                  <a:schemeClr val="tx1"/>
                </a:solidFill>
              </a:rPr>
              <a:t>insertBefore</a:t>
            </a:r>
            <a:r>
              <a:rPr lang="en-US" sz="4800" dirty="0" smtClean="0">
                <a:solidFill>
                  <a:schemeClr val="tx1"/>
                </a:solidFill>
              </a:rPr>
              <a:t>?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419600" y="5939135"/>
            <a:ext cx="449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en-US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Facebook</a:t>
            </a: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(April 18, 2010)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839200" cy="3801041"/>
          </a:xfrm>
        </p:spPr>
        <p:txBody>
          <a:bodyPr>
            <a:spAutoFit/>
          </a:bodyPr>
          <a:lstStyle/>
          <a:p>
            <a:pPr marL="114300" indent="-114300">
              <a:spcBef>
                <a:spcPts val="1800"/>
              </a:spcBef>
              <a:tabLst>
                <a:tab pos="520700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head = 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("head")[0] || 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document.documentElement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;</a:t>
            </a:r>
          </a:p>
          <a:p>
            <a:pPr marL="457200" indent="-457200">
              <a:spcBef>
                <a:spcPts val="1800"/>
              </a:spcBef>
              <a:tabLst>
                <a:tab pos="520700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// Use 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insertBefore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instead of </a:t>
            </a:r>
            <a:r>
              <a:rPr lang="en-US" sz="28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appendChild</a:t>
            </a: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 to circumvent an IE6 bug.</a:t>
            </a:r>
          </a:p>
          <a:p>
            <a:pPr marL="457200" indent="-457200">
              <a:spcBef>
                <a:spcPts val="1800"/>
              </a:spcBef>
              <a:tabLst>
                <a:tab pos="520700" algn="l"/>
              </a:tabLst>
            </a:pPr>
            <a:r>
              <a:rPr lang="en-US" sz="28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// This arises when a base node is used (#2709 and #4378).</a:t>
            </a:r>
          </a:p>
          <a:p>
            <a:pPr marL="457200" indent="-457200">
              <a:spcBef>
                <a:spcPts val="1800"/>
              </a:spcBef>
              <a:tabLst>
                <a:tab pos="520700" algn="l"/>
              </a:tabLst>
            </a:pPr>
            <a:r>
              <a:rPr lang="en-US" sz="2800" b="1" spc="-1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head.insertBefore</a:t>
            </a:r>
            <a:r>
              <a:rPr lang="en-US" sz="2800" b="1" spc="-1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(script, </a:t>
            </a:r>
            <a:r>
              <a:rPr lang="en-US" sz="2800" b="1" spc="-100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head.firstChild</a:t>
            </a:r>
            <a:r>
              <a:rPr lang="en-US" sz="2800" b="1" spc="-100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latin typeface="Trebuchet MS" pitchFamily="34" charset="0"/>
              </a:rPr>
              <a:t>amodiovalerioverde</a:t>
            </a:r>
            <a:r>
              <a:rPr lang="en-US" sz="1600" i="1" baseline="0" dirty="0" smtClean="0">
                <a:latin typeface="Trebuchet MS" pitchFamily="34" charset="0"/>
              </a:rPr>
              <a:t>/425333516/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 smtClean="0">
                <a:solidFill>
                  <a:schemeClr val="tx1"/>
                </a:solidFill>
              </a:rPr>
              <a:t>appendChild</a:t>
            </a:r>
            <a:r>
              <a:rPr lang="en-US" sz="4800" dirty="0" smtClean="0">
                <a:solidFill>
                  <a:schemeClr val="tx1"/>
                </a:solidFill>
              </a:rPr>
              <a:t> or </a:t>
            </a:r>
            <a:r>
              <a:rPr lang="en-US" sz="4800" dirty="0" err="1" smtClean="0">
                <a:solidFill>
                  <a:schemeClr val="tx1"/>
                </a:solidFill>
              </a:rPr>
              <a:t>insertBefore</a:t>
            </a:r>
            <a:r>
              <a:rPr lang="en-US" sz="4800" dirty="0" smtClean="0">
                <a:solidFill>
                  <a:schemeClr val="tx1"/>
                </a:solidFill>
              </a:rPr>
              <a:t>?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419600" y="5562600"/>
            <a:ext cx="449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</a:t>
            </a:r>
            <a:r>
              <a:rPr kumimoji="0" lang="en-US" sz="20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jQuery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600" y="0"/>
            <a:ext cx="11887200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ounded Rectangular Callout 3"/>
          <p:cNvSpPr/>
          <p:nvPr/>
        </p:nvSpPr>
        <p:spPr bwMode="auto">
          <a:xfrm>
            <a:off x="2209800" y="1371600"/>
            <a:ext cx="65532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Speed - First and foremost, we believe that speed is more than a feature. Speed is the most important feature.</a:t>
            </a:r>
          </a:p>
        </p:txBody>
      </p:sp>
      <p:sp>
        <p:nvSpPr>
          <p:cNvPr id="7" name="Rectangle 6"/>
          <p:cNvSpPr/>
          <p:nvPr/>
        </p:nvSpPr>
        <p:spPr>
          <a:xfrm>
            <a:off x="1828800" y="0"/>
            <a:ext cx="731520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effectLst/>
                <a:latin typeface="Arial" pitchFamily="34" charset="0"/>
                <a:cs typeface="Arial" pitchFamily="34" charset="0"/>
              </a:rPr>
              <a:t>carsonified.com/blog/business/fred-wilsons-10-golden-principles-of-successful-web-apps/</a:t>
            </a:r>
            <a:endParaRPr lang="en-US" sz="1400" baseline="0" dirty="0"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839200" cy="5509200"/>
          </a:xfrm>
        </p:spPr>
        <p:txBody>
          <a:bodyPr>
            <a:spAutoFit/>
          </a:bodyPr>
          <a:lstStyle/>
          <a:p>
            <a:pPr>
              <a:spcBef>
                <a:spcPts val="0"/>
              </a:spcBef>
            </a:pP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f=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document.getElementsByTagName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("script");</a:t>
            </a:r>
          </a:p>
          <a:p>
            <a:pPr>
              <a:spcBef>
                <a:spcPts val="0"/>
              </a:spcBef>
            </a:pP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b=f[f.length-1];    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// b is last script tag</a:t>
            </a:r>
          </a:p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if(b==null){ return; }</a:t>
            </a:r>
          </a:p>
          <a:p>
            <a:pPr>
              <a:spcBef>
                <a:spcPts val="0"/>
              </a:spcBef>
            </a:pP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document.createElement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("script");</a:t>
            </a:r>
          </a:p>
          <a:p>
            <a:pPr>
              <a:spcBef>
                <a:spcPts val="0"/>
              </a:spcBef>
            </a:pP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i.language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="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";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//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is a script element</a:t>
            </a:r>
          </a:p>
          <a:p>
            <a:pPr>
              <a:spcBef>
                <a:spcPts val="0"/>
              </a:spcBef>
            </a:pP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i.setAttribute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("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type","text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");</a:t>
            </a:r>
          </a:p>
          <a:p>
            <a:pPr>
              <a:spcBef>
                <a:spcPts val="0"/>
              </a:spcBef>
            </a:pP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j="";               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// j is a string</a:t>
            </a:r>
          </a:p>
          <a:p>
            <a:pPr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j+="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document.write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('&lt;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scr'+'ipt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language=\"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javascript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\" 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=\""+c+"\"&gt;&lt;/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scr'+'ipt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&gt;');";</a:t>
            </a:r>
          </a:p>
          <a:p>
            <a:pPr>
              <a:spcBef>
                <a:spcPts val="0"/>
              </a:spcBef>
            </a:pP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var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g=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document.createTextNode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(j); 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// not used</a:t>
            </a:r>
          </a:p>
          <a:p>
            <a:pPr>
              <a:spcBef>
                <a:spcPts val="0"/>
              </a:spcBef>
            </a:pP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b.parentNode.insertBefore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i,b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spcBef>
                <a:spcPts val="0"/>
              </a:spcBef>
            </a:pP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appendChild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i,j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);</a:t>
            </a:r>
          </a:p>
          <a:p>
            <a:pPr>
              <a:lnSpc>
                <a:spcPct val="80000"/>
              </a:lnSpc>
              <a:spcBef>
                <a:spcPts val="180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function 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appendChild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a,b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){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if(null==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a.canHaveChildren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||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a.canHaveChildren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){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a.appendChild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document.createTextNode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(b));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}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  else{ </a:t>
            </a:r>
            <a:r>
              <a:rPr lang="en-US" sz="2000" b="1" dirty="0" err="1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a.text</a:t>
            </a: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=b;}</a:t>
            </a:r>
          </a:p>
          <a:p>
            <a:pPr>
              <a:lnSpc>
                <a:spcPct val="80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chemeClr val="tx1"/>
                </a:solidFill>
                <a:latin typeface="Courier New" pitchFamily="49" charset="0"/>
                <a:cs typeface="Courier New" pitchFamily="49" charset="0"/>
              </a:rPr>
              <a:t>}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latin typeface="Trebuchet MS" pitchFamily="34" charset="0"/>
              </a:rPr>
              <a:t>amodiovalerioverde</a:t>
            </a:r>
            <a:r>
              <a:rPr lang="en-US" sz="1600" i="1" baseline="0" dirty="0" smtClean="0">
                <a:latin typeface="Trebuchet MS" pitchFamily="34" charset="0"/>
              </a:rPr>
              <a:t>/425333516/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 err="1" smtClean="0">
                <a:solidFill>
                  <a:schemeClr val="tx1"/>
                </a:solidFill>
              </a:rPr>
              <a:t>appendChild</a:t>
            </a:r>
            <a:r>
              <a:rPr lang="en-US" sz="4800" dirty="0" smtClean="0">
                <a:solidFill>
                  <a:schemeClr val="tx1"/>
                </a:solidFill>
              </a:rPr>
              <a:t> or </a:t>
            </a:r>
            <a:r>
              <a:rPr lang="en-US" sz="4800" dirty="0" err="1" smtClean="0">
                <a:solidFill>
                  <a:schemeClr val="tx1"/>
                </a:solidFill>
              </a:rPr>
              <a:t>insertBefore</a:t>
            </a:r>
            <a:r>
              <a:rPr lang="en-US" sz="4800" dirty="0" smtClean="0">
                <a:solidFill>
                  <a:schemeClr val="tx1"/>
                </a:solidFill>
              </a:rPr>
              <a:t>?</a:t>
            </a:r>
            <a:endParaRPr lang="en-US" sz="4800" dirty="0">
              <a:solidFill>
                <a:schemeClr val="tx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419600" y="6076890"/>
            <a:ext cx="44958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r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Collective Media</a:t>
            </a:r>
            <a:endParaRPr kumimoji="0" lang="en-US" sz="20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2286000"/>
            <a:ext cx="571500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6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pPr algn="l"/>
            <a:r>
              <a:rPr lang="en-US" sz="72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“</a:t>
            </a:r>
            <a:r>
              <a:rPr lang="en-US" sz="7200" dirty="0" err="1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Frag</a:t>
            </a:r>
            <a:r>
              <a:rPr lang="en-US" sz="72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Tag”</a:t>
            </a:r>
            <a:endParaRPr lang="en-US" sz="7200" baseline="30000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9525000" cy="5062924"/>
          </a:xfr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&lt;FRAG&gt;</a:t>
            </a:r>
          </a:p>
          <a:p>
            <a:pPr>
              <a:spcBef>
                <a:spcPts val="600"/>
              </a:spcBef>
            </a:pPr>
            <a:r>
              <a:rPr lang="en-US" sz="3600" b="1" spc="-1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&lt;script </a:t>
            </a:r>
            <a:r>
              <a:rPr lang="en-US" sz="3600" b="1" spc="-100" dirty="0" err="1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src</a:t>
            </a:r>
            <a:r>
              <a:rPr lang="en-US" sz="3600" b="1" spc="-1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=“snippet.js”&gt;&lt;/script&gt;</a:t>
            </a:r>
          </a:p>
          <a:p>
            <a:pPr>
              <a:spcBef>
                <a:spcPts val="600"/>
              </a:spcBef>
            </a:pPr>
            <a:r>
              <a:rPr lang="en-US" sz="3600" b="1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Courier New" pitchFamily="49" charset="0"/>
                <a:cs typeface="Courier New" pitchFamily="49" charset="0"/>
              </a:rPr>
              <a:t>&lt;/FRAG&gt;</a:t>
            </a:r>
          </a:p>
          <a:p>
            <a:pPr>
              <a:spcBef>
                <a:spcPts val="3600"/>
              </a:spcBef>
            </a:pPr>
            <a:r>
              <a:rPr lang="en-US" sz="40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doesn’t block rendering</a:t>
            </a:r>
          </a:p>
          <a:p>
            <a:pPr>
              <a:spcBef>
                <a:spcPts val="600"/>
              </a:spcBef>
            </a:pPr>
            <a:r>
              <a:rPr lang="en-US" sz="4000" dirty="0" err="1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async</a:t>
            </a:r>
            <a:r>
              <a:rPr lang="en-US" sz="40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dirty="0" err="1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document.write</a:t>
            </a:r>
            <a:endParaRPr lang="en-US" sz="4000" dirty="0" smtClean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  <a:p>
            <a:pPr>
              <a:spcBef>
                <a:spcPts val="600"/>
              </a:spcBef>
            </a:pPr>
            <a:r>
              <a:rPr lang="en-US" sz="4000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JavaScript sandboxing</a:t>
            </a:r>
          </a:p>
          <a:p>
            <a:pPr>
              <a:spcBef>
                <a:spcPts val="600"/>
              </a:spcBef>
            </a:pPr>
            <a:r>
              <a:rPr lang="en-US" sz="4000" i="1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just a twinkle in my eye</a:t>
            </a:r>
            <a:endParaRPr lang="en-US" sz="4000" i="1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876800" y="152400"/>
            <a:ext cx="2667000" cy="46166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Alex Russell</a:t>
            </a:r>
            <a:endParaRPr lang="en-US" dirty="0"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flickr.com/photos/bestrated1/2141687384/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7" name="Text Placeholder 3"/>
          <p:cNvSpPr txBox="1">
            <a:spLocks/>
          </p:cNvSpPr>
          <p:nvPr/>
        </p:nvSpPr>
        <p:spPr bwMode="auto">
          <a:xfrm>
            <a:off x="7162800" y="838200"/>
            <a:ext cx="2133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snippet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ext Placeholder 3"/>
          <p:cNvSpPr txBox="1">
            <a:spLocks/>
          </p:cNvSpPr>
          <p:nvPr/>
        </p:nvSpPr>
        <p:spPr bwMode="auto">
          <a:xfrm>
            <a:off x="7010400" y="5250359"/>
            <a:ext cx="2667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frag</a:t>
            </a: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+mn-lt"/>
                <a:ea typeface="+mn-ea"/>
                <a:cs typeface="+mn-cs"/>
              </a:rPr>
              <a:t> tag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10" name="Straight Connector 9"/>
          <p:cNvCxnSpPr/>
          <p:nvPr/>
        </p:nvCxnSpPr>
        <p:spPr bwMode="auto">
          <a:xfrm rot="5400000">
            <a:off x="7467600" y="1752600"/>
            <a:ext cx="609600" cy="152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6553200" y="4495800"/>
            <a:ext cx="1066800" cy="9144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7" grpId="0"/>
      <p:bldP spid="7" grpId="1"/>
      <p:bldP spid="8" grpId="0"/>
      <p:bldP spid="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0"/>
            <a:ext cx="97536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7200" dirty="0" smtClean="0">
                <a:solidFill>
                  <a:schemeClr val="tx1"/>
                </a:solidFill>
              </a:rPr>
              <a:t>browser </a:t>
            </a:r>
            <a:r>
              <a:rPr lang="en-US" sz="7200" dirty="0" err="1" smtClean="0">
                <a:solidFill>
                  <a:schemeClr val="tx1"/>
                </a:solidFill>
              </a:rPr>
              <a:t>wishlist</a:t>
            </a:r>
            <a:endParaRPr lang="en-US" sz="72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34210"/>
            <a:ext cx="4419600" cy="5088573"/>
          </a:xfrm>
        </p:spPr>
        <p:txBody>
          <a:bodyPr wrap="square">
            <a:spAutoFit/>
          </a:bodyPr>
          <a:lstStyle/>
          <a:p>
            <a:pPr>
              <a:spcBef>
                <a:spcPts val="200"/>
              </a:spcBef>
            </a:pPr>
            <a:r>
              <a:rPr lang="en-US" sz="2800" b="1" dirty="0" err="1" smtClean="0">
                <a:solidFill>
                  <a:schemeClr val="tx1"/>
                </a:solidFill>
              </a:rPr>
              <a:t>Frag</a:t>
            </a:r>
            <a:r>
              <a:rPr lang="en-US" sz="2800" b="1" dirty="0" smtClean="0">
                <a:solidFill>
                  <a:schemeClr val="tx1"/>
                </a:solidFill>
              </a:rPr>
              <a:t> tag</a:t>
            </a:r>
          </a:p>
          <a:p>
            <a:pPr>
              <a:spcBef>
                <a:spcPts val="20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SPDY</a:t>
            </a:r>
          </a:p>
          <a:p>
            <a:pPr>
              <a:spcBef>
                <a:spcPts val="20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non-blocking scripts</a:t>
            </a:r>
          </a:p>
          <a:p>
            <a:pPr>
              <a:spcBef>
                <a:spcPts val="20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SCRIPT attributes</a:t>
            </a:r>
          </a:p>
          <a:p>
            <a:pPr>
              <a:spcBef>
                <a:spcPts val="20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resource packages</a:t>
            </a:r>
          </a:p>
          <a:p>
            <a:pPr>
              <a:spcBef>
                <a:spcPts val="20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border-radius</a:t>
            </a:r>
          </a:p>
          <a:p>
            <a:pPr>
              <a:spcBef>
                <a:spcPts val="20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cache redirects</a:t>
            </a:r>
          </a:p>
          <a:p>
            <a:pPr>
              <a:spcBef>
                <a:spcPts val="20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link </a:t>
            </a:r>
            <a:r>
              <a:rPr lang="en-US" sz="2800" b="1" dirty="0" err="1" smtClean="0">
                <a:solidFill>
                  <a:schemeClr val="tx1"/>
                </a:solidFill>
              </a:rPr>
              <a:t>prefetch</a:t>
            </a:r>
            <a:endParaRPr lang="en-US" sz="2800" b="1" dirty="0" smtClean="0">
              <a:solidFill>
                <a:schemeClr val="tx1"/>
              </a:solidFill>
            </a:endParaRPr>
          </a:p>
          <a:p>
            <a:pPr>
              <a:spcBef>
                <a:spcPts val="20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Web Timing spec</a:t>
            </a:r>
          </a:p>
          <a:p>
            <a:pPr>
              <a:spcBef>
                <a:spcPts val="20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remote JS debugging</a:t>
            </a:r>
          </a:p>
          <a:p>
            <a:pPr>
              <a:spcBef>
                <a:spcPts val="200"/>
              </a:spcBef>
            </a:pPr>
            <a:r>
              <a:rPr lang="en-US" sz="2800" b="1" dirty="0" smtClean="0">
                <a:solidFill>
                  <a:schemeClr val="tx1"/>
                </a:solidFill>
              </a:rPr>
              <a:t>web sockets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latin typeface="Trebuchet MS" pitchFamily="34" charset="0"/>
              </a:rPr>
              <a:t>eole</a:t>
            </a:r>
            <a:r>
              <a:rPr lang="en-US" sz="1600" i="1" baseline="0" dirty="0" smtClean="0">
                <a:latin typeface="Trebuchet MS" pitchFamily="34" charset="0"/>
              </a:rPr>
              <a:t>/380316678/</a:t>
            </a:r>
            <a:endParaRPr lang="en-US" sz="1600" i="1" baseline="0" dirty="0">
              <a:latin typeface="Trebuchet MS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4953000" y="1534210"/>
            <a:ext cx="3962400" cy="46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lvl="0" indent="-342900">
              <a:spcBef>
                <a:spcPts val="200"/>
              </a:spcBef>
              <a:defRPr/>
            </a:pPr>
            <a:r>
              <a:rPr lang="en-US" sz="2800" b="1" kern="0" baseline="0" dirty="0" smtClean="0">
                <a:latin typeface="+mn-lt"/>
              </a:rPr>
              <a:t>History</a:t>
            </a:r>
          </a:p>
          <a:p>
            <a:pPr marL="342900" lvl="0" indent="-342900">
              <a:spcBef>
                <a:spcPts val="200"/>
              </a:spcBef>
              <a:defRPr/>
            </a:pPr>
            <a:r>
              <a:rPr lang="en-US" sz="2800" b="1" kern="0" baseline="0" dirty="0" smtClean="0">
                <a:latin typeface="+mn-lt"/>
              </a:rPr>
              <a:t>progressive XHR</a:t>
            </a:r>
          </a:p>
          <a:p>
            <a:pPr marL="342900" lvl="0" indent="-342900">
              <a:spcBef>
                <a:spcPts val="200"/>
              </a:spcBef>
              <a:defRPr/>
            </a:pPr>
            <a:r>
              <a:rPr lang="en-US" sz="2800" b="1" kern="0" baseline="0" dirty="0" smtClean="0">
                <a:latin typeface="+mn-lt"/>
              </a:rPr>
              <a:t>anchor ping</a:t>
            </a:r>
          </a:p>
          <a:p>
            <a:pPr marL="342900" lvl="0" indent="-342900">
              <a:spcBef>
                <a:spcPts val="200"/>
              </a:spcBef>
              <a:defRPr/>
            </a:pPr>
            <a:r>
              <a:rPr lang="en-US" sz="2800" b="1" kern="0" baseline="0" dirty="0" smtClean="0">
                <a:latin typeface="+mn-lt"/>
              </a:rPr>
              <a:t>stylesheet, inline </a:t>
            </a:r>
            <a:r>
              <a:rPr lang="en-US" sz="2800" b="1" kern="0" baseline="0" dirty="0" err="1" smtClean="0">
                <a:latin typeface="+mn-lt"/>
              </a:rPr>
              <a:t>js</a:t>
            </a:r>
            <a:endParaRPr lang="en-US" sz="2800" b="1" kern="0" baseline="0" dirty="0" smtClean="0">
              <a:latin typeface="+mn-lt"/>
            </a:endParaRPr>
          </a:p>
          <a:p>
            <a:pPr marL="342900" lvl="0" indent="-342900">
              <a:spcBef>
                <a:spcPts val="200"/>
              </a:spcBef>
              <a:defRPr/>
            </a:pPr>
            <a:r>
              <a:rPr lang="en-US" sz="2800" b="1" kern="0" baseline="0" dirty="0" smtClean="0">
                <a:latin typeface="+mn-lt"/>
              </a:rPr>
              <a:t>inline script defer</a:t>
            </a:r>
          </a:p>
          <a:p>
            <a:pPr marL="342900" lvl="0" indent="-342900">
              <a:spcBef>
                <a:spcPts val="200"/>
              </a:spcBef>
              <a:defRPr/>
            </a:pPr>
            <a:r>
              <a:rPr lang="en-US" sz="2800" b="1" kern="0" baseline="0" dirty="0" smtClean="0">
                <a:latin typeface="+mn-lt"/>
              </a:rPr>
              <a:t>@import</a:t>
            </a:r>
          </a:p>
          <a:p>
            <a:pPr marL="342900" lvl="0" indent="-342900">
              <a:spcBef>
                <a:spcPts val="200"/>
              </a:spcBef>
              <a:defRPr/>
            </a:pPr>
            <a:r>
              <a:rPr lang="en-US" sz="2800" b="1" kern="0" baseline="0" dirty="0" smtClean="0">
                <a:latin typeface="+mn-lt"/>
              </a:rPr>
              <a:t>@font-face</a:t>
            </a:r>
          </a:p>
          <a:p>
            <a:pPr marL="342900" lvl="0" indent="-342900">
              <a:spcBef>
                <a:spcPts val="200"/>
              </a:spcBef>
              <a:defRPr/>
            </a:pPr>
            <a:r>
              <a:rPr lang="en-US" sz="2800" b="1" kern="0" baseline="0" dirty="0" err="1" smtClean="0">
                <a:latin typeface="+mn-lt"/>
              </a:rPr>
              <a:t>stylesheets,iframes</a:t>
            </a:r>
            <a:endParaRPr lang="en-US" sz="2800" b="1" kern="0" baseline="0" dirty="0" smtClean="0">
              <a:latin typeface="+mn-lt"/>
            </a:endParaRPr>
          </a:p>
          <a:p>
            <a:pPr marL="342900" lvl="0" indent="-342900">
              <a:spcBef>
                <a:spcPts val="200"/>
              </a:spcBef>
              <a:defRPr/>
            </a:pPr>
            <a:r>
              <a:rPr lang="en-US" sz="2800" b="1" kern="0" baseline="0" dirty="0" smtClean="0">
                <a:latin typeface="+mn-lt"/>
              </a:rPr>
              <a:t>paint events</a:t>
            </a:r>
          </a:p>
          <a:p>
            <a:pPr marL="342900" lvl="0" indent="-342900">
              <a:spcBef>
                <a:spcPts val="200"/>
              </a:spcBef>
              <a:defRPr/>
            </a:pPr>
            <a:r>
              <a:rPr lang="en-US" sz="2800" b="1" kern="0" baseline="0" dirty="0" smtClean="0">
                <a:latin typeface="+mn-lt"/>
              </a:rPr>
              <a:t>missing schema</a:t>
            </a:r>
          </a:p>
        </p:txBody>
      </p:sp>
      <p:sp>
        <p:nvSpPr>
          <p:cNvPr id="8" name="Rectangle 7"/>
          <p:cNvSpPr/>
          <p:nvPr/>
        </p:nvSpPr>
        <p:spPr>
          <a:xfrm>
            <a:off x="-76200" y="10668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baseline="0" dirty="0" smtClean="0">
                <a:latin typeface="Trebuchet MS" pitchFamily="34" charset="0"/>
              </a:rPr>
              <a:t>stevesouders.com/blog/2010/02/15/browser-performance-</a:t>
            </a:r>
            <a:r>
              <a:rPr lang="en-US" sz="1800" baseline="0" dirty="0" err="1" smtClean="0">
                <a:latin typeface="Trebuchet MS" pitchFamily="34" charset="0"/>
              </a:rPr>
              <a:t>wishlist</a:t>
            </a:r>
            <a:r>
              <a:rPr lang="en-US" sz="1800" baseline="0" dirty="0" smtClean="0">
                <a:latin typeface="Trebuchet MS" pitchFamily="34" charset="0"/>
              </a:rPr>
              <a:t>/</a:t>
            </a:r>
            <a:endParaRPr lang="en-US" sz="1800" baseline="0" dirty="0"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600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browser disk cache</a:t>
            </a:r>
            <a:endParaRPr lang="en-US" sz="6600" dirty="0"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534400" cy="4648200"/>
          </a:xfrm>
        </p:spPr>
        <p:txBody>
          <a:bodyPr/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default size is too small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IE: 8-50M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Firefox: 50M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Chrome: &lt; 80M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Opera: 20M</a:t>
            </a:r>
          </a:p>
          <a:p>
            <a:r>
              <a:rPr lang="en-US" sz="40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eviction algorithm improvements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content-type: script &gt; image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past impact: 1000 ms &gt; 100 ms</a:t>
            </a:r>
          </a:p>
          <a:p>
            <a:pPr lvl="1">
              <a:lnSpc>
                <a:spcPct val="90000"/>
              </a:lnSpc>
              <a:buFont typeface="Arial" pitchFamily="34" charset="0"/>
              <a:buChar char="•"/>
            </a:pPr>
            <a:r>
              <a:rPr lang="en-US" sz="32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preferred sites</a:t>
            </a:r>
          </a:p>
          <a:p>
            <a:r>
              <a:rPr lang="en-US" sz="3600" b="1" dirty="0" smtClean="0">
                <a:solidFill>
                  <a:srgbClr val="FFFF00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stevesouders.com/cache.php</a:t>
            </a:r>
            <a:endParaRPr lang="en-US" sz="3600" b="1" dirty="0">
              <a:solidFill>
                <a:srgbClr val="FFFF00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latin typeface="Trebuchet MS" pitchFamily="34" charset="0"/>
              </a:rPr>
              <a:t>minami</a:t>
            </a:r>
            <a:r>
              <a:rPr lang="en-US" sz="1600" i="1" baseline="0" dirty="0" smtClean="0">
                <a:latin typeface="Trebuchet MS" pitchFamily="34" charset="0"/>
              </a:rPr>
              <a:t>/2458184654/</a:t>
            </a:r>
            <a:endParaRPr lang="en-US" sz="1600" i="1" baseline="0" dirty="0"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04800" y="0"/>
            <a:ext cx="1028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2304871"/>
            <a:ext cx="86868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AU" sz="7200" baseline="0" dirty="0" smtClean="0">
                <a:solidFill>
                  <a:schemeClr val="bg1"/>
                </a:solidFill>
                <a:effectLst>
                  <a:reflection blurRad="6350" stA="50000" endA="300" endPos="50000" dist="29997" dir="5400000" sy="-100000" algn="bl" rotWithShape="0"/>
                </a:effectLst>
                <a:latin typeface="Arial Black" pitchFamily="34" charset="0"/>
              </a:rPr>
              <a:t>news</a:t>
            </a:r>
            <a:endParaRPr lang="en-US" sz="7200" baseline="0" dirty="0">
              <a:solidFill>
                <a:schemeClr val="bg1"/>
              </a:solidFill>
              <a:effectLst>
                <a:reflection blurRad="6350" stA="50000" endA="300" endPos="50000" dist="29997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motionblur</a:t>
            </a:r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/3049984012/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381000"/>
            <a:ext cx="8763000" cy="1575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AU" sz="5400" baseline="0" dirty="0" err="1" smtClean="0">
                <a:solidFill>
                  <a:schemeClr val="bg1"/>
                </a:solidFill>
                <a:latin typeface="Arial Black" pitchFamily="34" charset="0"/>
              </a:rPr>
              <a:t>Browserscope</a:t>
            </a:r>
            <a:endParaRPr lang="en-AU" sz="5400" baseline="0" dirty="0" smtClean="0">
              <a:solidFill>
                <a:schemeClr val="bg1"/>
              </a:solidFill>
              <a:latin typeface="Arial Black" pitchFamily="34" charset="0"/>
            </a:endParaRP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endParaRPr lang="en-AU" sz="5400" baseline="0" dirty="0" smtClean="0">
              <a:solidFill>
                <a:schemeClr val="bg1"/>
              </a:solidFill>
              <a:latin typeface="Arial Black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2011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1314450"/>
            <a:ext cx="16287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7536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souders\images\blog\har-firebug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81200"/>
            <a:ext cx="5943600" cy="4171950"/>
          </a:xfrm>
          <a:prstGeom prst="rect">
            <a:avLst/>
          </a:prstGeom>
          <a:noFill/>
        </p:spPr>
      </p:pic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228600"/>
            <a:ext cx="8686800" cy="1723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AU" sz="6000" b="1" baseline="0" dirty="0" smtClean="0">
                <a:solidFill>
                  <a:schemeClr val="bg1"/>
                </a:solidFill>
                <a:latin typeface="+mj-lt"/>
              </a:rPr>
              <a:t>HTTP Archive Format</a:t>
            </a:r>
          </a:p>
          <a:p>
            <a:pPr algn="ctr">
              <a:lnSpc>
                <a:spcPct val="80000"/>
              </a:lnSpc>
              <a:spcBef>
                <a:spcPts val="1200"/>
              </a:spcBef>
            </a:pPr>
            <a:r>
              <a:rPr lang="en-AU" sz="6000" b="1" baseline="0" dirty="0" smtClean="0">
                <a:solidFill>
                  <a:schemeClr val="bg1"/>
                </a:solidFill>
                <a:latin typeface="+mj-lt"/>
              </a:rPr>
              <a:t>(HAR)</a:t>
            </a:r>
            <a:endParaRPr lang="en-US" sz="6000" b="1" baseline="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972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67075" y="4191000"/>
            <a:ext cx="5648325" cy="232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reeform 7"/>
          <p:cNvSpPr/>
          <p:nvPr/>
        </p:nvSpPr>
        <p:spPr bwMode="auto">
          <a:xfrm>
            <a:off x="1278255" y="3684270"/>
            <a:ext cx="521970" cy="247650"/>
          </a:xfrm>
          <a:custGeom>
            <a:avLst/>
            <a:gdLst>
              <a:gd name="connsiteX0" fmla="*/ 230505 w 521970"/>
              <a:gd name="connsiteY0" fmla="*/ 7620 h 247650"/>
              <a:gd name="connsiteX1" fmla="*/ 36195 w 521970"/>
              <a:gd name="connsiteY1" fmla="*/ 30480 h 247650"/>
              <a:gd name="connsiteX2" fmla="*/ 36195 w 521970"/>
              <a:gd name="connsiteY2" fmla="*/ 190500 h 247650"/>
              <a:gd name="connsiteX3" fmla="*/ 253365 w 521970"/>
              <a:gd name="connsiteY3" fmla="*/ 247650 h 247650"/>
              <a:gd name="connsiteX4" fmla="*/ 470535 w 521970"/>
              <a:gd name="connsiteY4" fmla="*/ 190500 h 247650"/>
              <a:gd name="connsiteX5" fmla="*/ 493395 w 521970"/>
              <a:gd name="connsiteY5" fmla="*/ 87630 h 247650"/>
              <a:gd name="connsiteX6" fmla="*/ 299085 w 521970"/>
              <a:gd name="connsiteY6" fmla="*/ 190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0" h="247650">
                <a:moveTo>
                  <a:pt x="230505" y="7620"/>
                </a:moveTo>
                <a:cubicBezTo>
                  <a:pt x="149542" y="3810"/>
                  <a:pt x="68580" y="0"/>
                  <a:pt x="36195" y="30480"/>
                </a:cubicBezTo>
                <a:cubicBezTo>
                  <a:pt x="3810" y="60960"/>
                  <a:pt x="0" y="154305"/>
                  <a:pt x="36195" y="190500"/>
                </a:cubicBezTo>
                <a:cubicBezTo>
                  <a:pt x="72390" y="226695"/>
                  <a:pt x="180975" y="247650"/>
                  <a:pt x="253365" y="247650"/>
                </a:cubicBezTo>
                <a:cubicBezTo>
                  <a:pt x="325755" y="247650"/>
                  <a:pt x="430530" y="217170"/>
                  <a:pt x="470535" y="190500"/>
                </a:cubicBezTo>
                <a:cubicBezTo>
                  <a:pt x="510540" y="163830"/>
                  <a:pt x="521970" y="116205"/>
                  <a:pt x="493395" y="87630"/>
                </a:cubicBezTo>
                <a:cubicBezTo>
                  <a:pt x="464820" y="59055"/>
                  <a:pt x="381952" y="39052"/>
                  <a:pt x="299085" y="19050"/>
                </a:cubicBezTo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1" name="Freeform 10"/>
          <p:cNvSpPr/>
          <p:nvPr/>
        </p:nvSpPr>
        <p:spPr bwMode="auto">
          <a:xfrm>
            <a:off x="3417570" y="4764504"/>
            <a:ext cx="1143000" cy="304800"/>
          </a:xfrm>
          <a:custGeom>
            <a:avLst/>
            <a:gdLst>
              <a:gd name="connsiteX0" fmla="*/ 230505 w 521970"/>
              <a:gd name="connsiteY0" fmla="*/ 7620 h 247650"/>
              <a:gd name="connsiteX1" fmla="*/ 36195 w 521970"/>
              <a:gd name="connsiteY1" fmla="*/ 30480 h 247650"/>
              <a:gd name="connsiteX2" fmla="*/ 36195 w 521970"/>
              <a:gd name="connsiteY2" fmla="*/ 190500 h 247650"/>
              <a:gd name="connsiteX3" fmla="*/ 253365 w 521970"/>
              <a:gd name="connsiteY3" fmla="*/ 247650 h 247650"/>
              <a:gd name="connsiteX4" fmla="*/ 470535 w 521970"/>
              <a:gd name="connsiteY4" fmla="*/ 190500 h 247650"/>
              <a:gd name="connsiteX5" fmla="*/ 493395 w 521970"/>
              <a:gd name="connsiteY5" fmla="*/ 87630 h 247650"/>
              <a:gd name="connsiteX6" fmla="*/ 299085 w 521970"/>
              <a:gd name="connsiteY6" fmla="*/ 1905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21970" h="247650">
                <a:moveTo>
                  <a:pt x="230505" y="7620"/>
                </a:moveTo>
                <a:cubicBezTo>
                  <a:pt x="149542" y="3810"/>
                  <a:pt x="68580" y="0"/>
                  <a:pt x="36195" y="30480"/>
                </a:cubicBezTo>
                <a:cubicBezTo>
                  <a:pt x="3810" y="60960"/>
                  <a:pt x="0" y="154305"/>
                  <a:pt x="36195" y="190500"/>
                </a:cubicBezTo>
                <a:cubicBezTo>
                  <a:pt x="72390" y="226695"/>
                  <a:pt x="180975" y="247650"/>
                  <a:pt x="253365" y="247650"/>
                </a:cubicBezTo>
                <a:cubicBezTo>
                  <a:pt x="325755" y="247650"/>
                  <a:pt x="430530" y="217170"/>
                  <a:pt x="470535" y="190500"/>
                </a:cubicBezTo>
                <a:cubicBezTo>
                  <a:pt x="510540" y="163830"/>
                  <a:pt x="521970" y="116205"/>
                  <a:pt x="493395" y="87630"/>
                </a:cubicBezTo>
                <a:cubicBezTo>
                  <a:pt x="464820" y="59055"/>
                  <a:pt x="381952" y="39052"/>
                  <a:pt x="299085" y="19050"/>
                </a:cubicBezTo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Freeform 11"/>
          <p:cNvSpPr/>
          <p:nvPr/>
        </p:nvSpPr>
        <p:spPr bwMode="auto">
          <a:xfrm>
            <a:off x="2607945" y="2276475"/>
            <a:ext cx="1123950" cy="299085"/>
          </a:xfrm>
          <a:custGeom>
            <a:avLst/>
            <a:gdLst>
              <a:gd name="connsiteX0" fmla="*/ 683895 w 1123950"/>
              <a:gd name="connsiteY0" fmla="*/ 66675 h 299085"/>
              <a:gd name="connsiteX1" fmla="*/ 215265 w 1123950"/>
              <a:gd name="connsiteY1" fmla="*/ 43815 h 299085"/>
              <a:gd name="connsiteX2" fmla="*/ 43815 w 1123950"/>
              <a:gd name="connsiteY2" fmla="*/ 112395 h 299085"/>
              <a:gd name="connsiteX3" fmla="*/ 78105 w 1123950"/>
              <a:gd name="connsiteY3" fmla="*/ 226695 h 299085"/>
              <a:gd name="connsiteX4" fmla="*/ 512445 w 1123950"/>
              <a:gd name="connsiteY4" fmla="*/ 272415 h 299085"/>
              <a:gd name="connsiteX5" fmla="*/ 992505 w 1123950"/>
              <a:gd name="connsiteY5" fmla="*/ 272415 h 299085"/>
              <a:gd name="connsiteX6" fmla="*/ 1083945 w 1123950"/>
              <a:gd name="connsiteY6" fmla="*/ 112395 h 299085"/>
              <a:gd name="connsiteX7" fmla="*/ 752475 w 1123950"/>
              <a:gd name="connsiteY7" fmla="*/ 9525 h 299085"/>
              <a:gd name="connsiteX8" fmla="*/ 489585 w 1123950"/>
              <a:gd name="connsiteY8" fmla="*/ 55245 h 29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3950" h="299085">
                <a:moveTo>
                  <a:pt x="683895" y="66675"/>
                </a:moveTo>
                <a:cubicBezTo>
                  <a:pt x="502920" y="51435"/>
                  <a:pt x="321945" y="36195"/>
                  <a:pt x="215265" y="43815"/>
                </a:cubicBezTo>
                <a:cubicBezTo>
                  <a:pt x="108585" y="51435"/>
                  <a:pt x="66675" y="81915"/>
                  <a:pt x="43815" y="112395"/>
                </a:cubicBezTo>
                <a:cubicBezTo>
                  <a:pt x="20955" y="142875"/>
                  <a:pt x="0" y="200025"/>
                  <a:pt x="78105" y="226695"/>
                </a:cubicBezTo>
                <a:cubicBezTo>
                  <a:pt x="156210" y="253365"/>
                  <a:pt x="360045" y="264795"/>
                  <a:pt x="512445" y="272415"/>
                </a:cubicBezTo>
                <a:cubicBezTo>
                  <a:pt x="664845" y="280035"/>
                  <a:pt x="897255" y="299085"/>
                  <a:pt x="992505" y="272415"/>
                </a:cubicBezTo>
                <a:cubicBezTo>
                  <a:pt x="1087755" y="245745"/>
                  <a:pt x="1123950" y="156210"/>
                  <a:pt x="1083945" y="112395"/>
                </a:cubicBezTo>
                <a:cubicBezTo>
                  <a:pt x="1043940" y="68580"/>
                  <a:pt x="851535" y="19050"/>
                  <a:pt x="752475" y="9525"/>
                </a:cubicBezTo>
                <a:cubicBezTo>
                  <a:pt x="653415" y="0"/>
                  <a:pt x="571500" y="27622"/>
                  <a:pt x="489585" y="55245"/>
                </a:cubicBezTo>
              </a:path>
            </a:pathLst>
          </a:custGeom>
          <a:noFill/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cxnSp>
        <p:nvCxnSpPr>
          <p:cNvPr id="14" name="Straight Arrow Connector 13"/>
          <p:cNvCxnSpPr>
            <a:stCxn id="8" idx="5"/>
          </p:cNvCxnSpPr>
          <p:nvPr/>
        </p:nvCxnSpPr>
        <p:spPr bwMode="auto">
          <a:xfrm flipV="1">
            <a:off x="1771650" y="2514600"/>
            <a:ext cx="880110" cy="12573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duncanfawkes</a:t>
            </a:r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/2585929403/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1172825" cy="793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7086600" y="0"/>
            <a:ext cx="205740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stevesouders.com/flint/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20226" cy="7515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Site speed in search rank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Screen shot of blog post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06000" cy="718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0" y="6553200"/>
            <a:ext cx="746760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googlewebmastercentral.blogspot.com/2010/04/using-site-speed-in-web-search-ranking.html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69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648200" y="6550223"/>
            <a:ext cx="449580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39485" y="4114801"/>
            <a:ext cx="7543801" cy="522514"/>
          </a:xfrm>
          <a:prstGeom prst="roundRect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48825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48826" cy="713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648825" cy="713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495800" cy="6857999"/>
          </a:xfrm>
          <a:prstGeom prst="rect">
            <a:avLst/>
          </a:prstGeom>
          <a:solidFill>
            <a:srgbClr val="006699"/>
          </a:solidFill>
        </p:spPr>
        <p:txBody>
          <a:bodyPr wrap="square" lIns="182880" anchor="ctr" anchorCtr="0">
            <a:noAutofit/>
          </a:bodyPr>
          <a:lstStyle/>
          <a:p>
            <a:r>
              <a:rPr lang="en-US" sz="4800" baseline="0" dirty="0" smtClean="0">
                <a:solidFill>
                  <a:schemeClr val="bg1"/>
                </a:solidFill>
                <a:latin typeface="Arial Black" pitchFamily="34" charset="0"/>
              </a:rPr>
              <a:t>Both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combine scripts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combine stylesheets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add an Expires header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gzip responses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put stylesheets at the top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put scripts at the bottom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avoid CSS expressions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make JS and CSS external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reduce DNS lookups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minify JS and CSS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avoid redirects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remove duplicate scripts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make Ajax cacheable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reduce cookie size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use cookie-free domains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don't scale images</a:t>
            </a:r>
            <a:endParaRPr lang="en-US" sz="2200" baseline="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72000" y="0"/>
            <a:ext cx="4572000" cy="3581400"/>
          </a:xfrm>
          <a:prstGeom prst="rect">
            <a:avLst/>
          </a:prstGeom>
          <a:solidFill>
            <a:srgbClr val="33CC33"/>
          </a:solidFill>
        </p:spPr>
        <p:txBody>
          <a:bodyPr wrap="square" lIns="182880">
            <a:noAutofit/>
          </a:bodyPr>
          <a:lstStyle/>
          <a:p>
            <a:r>
              <a:rPr lang="en-US" sz="4800" baseline="0" dirty="0" smtClean="0">
                <a:solidFill>
                  <a:schemeClr val="bg1"/>
                </a:solidFill>
                <a:latin typeface="Arial Black" pitchFamily="34" charset="0"/>
              </a:rPr>
              <a:t>YSlow</a:t>
            </a:r>
            <a:endParaRPr lang="en-US" sz="2000" baseline="0" dirty="0" smtClean="0">
              <a:solidFill>
                <a:schemeClr val="bg1"/>
              </a:solidFill>
              <a:latin typeface="Arial Black" pitchFamily="34" charset="0"/>
            </a:endParaRP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use CSS sprites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use a CDN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configure ETags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use GET for Ajax requests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reduce # of DOM elements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no 404s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avoid image filters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optimize </a:t>
            </a:r>
            <a:r>
              <a:rPr lang="en-US" sz="2200" baseline="0" dirty="0" err="1" smtClean="0">
                <a:solidFill>
                  <a:schemeClr val="bg1"/>
                </a:solidFill>
                <a:latin typeface="Arial Black" pitchFamily="34" charset="0"/>
              </a:rPr>
              <a:t>favicon</a:t>
            </a:r>
            <a:endParaRPr lang="en-US" sz="2200" baseline="0" dirty="0" smtClean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72000" y="3657600"/>
            <a:ext cx="4572000" cy="3200400"/>
          </a:xfrm>
          <a:prstGeom prst="rect">
            <a:avLst/>
          </a:prstGeom>
          <a:solidFill>
            <a:srgbClr val="993366"/>
          </a:solidFill>
        </p:spPr>
        <p:txBody>
          <a:bodyPr wrap="square" lIns="182880" anchor="b" anchorCtr="0">
            <a:noAutofit/>
          </a:bodyPr>
          <a:lstStyle/>
          <a:p>
            <a:r>
              <a:rPr lang="en-AU" sz="4400" baseline="0" dirty="0" smtClean="0">
                <a:solidFill>
                  <a:schemeClr val="bg1"/>
                </a:solidFill>
                <a:latin typeface="Arial Black" pitchFamily="34" charset="0"/>
              </a:rPr>
              <a:t>Page Speed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defer loading JS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remove unused CSS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use efficient CSS selectors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optimize images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optimize order of CSS &amp; JS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shard domains</a:t>
            </a:r>
          </a:p>
          <a:p>
            <a:r>
              <a:rPr lang="en-US" sz="2200" baseline="0" dirty="0" smtClean="0">
                <a:solidFill>
                  <a:schemeClr val="bg1"/>
                </a:solidFill>
                <a:latin typeface="Arial Black" pitchFamily="34" charset="0"/>
              </a:rPr>
              <a:t>leverage proxy caching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6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7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9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0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5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6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8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9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2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3" dur="indefinite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5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6" dur="indefinite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8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9" dur="indefinite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1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4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5" dur="indefinite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7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indefinite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0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1" dur="indefinite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3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4" dur="indefinite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6" dur="indefinit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7" dur="indefinite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indefinite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indefinite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5" dur="indefinite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8" dur="indefinite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9" dur="indefinite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1" dur="indefinite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2" dur="indefinite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4" dur="indefinite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5" dur="indefinite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7" dur="indefinite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8" dur="indefinite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0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1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3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4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17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9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0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2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3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5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6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8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29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1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32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4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35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39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0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2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3" dur="indefinite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5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6" dur="indefinite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48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49" dur="indefinite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1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2" dur="indefinite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4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5" dur="indefinite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7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58" dur="indefinite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0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1" dur="indefinite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3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4" dur="indefinite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6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67" dur="indefinite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69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70" dur="indefinite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2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73" dur="indefinite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5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76" dur="indefinite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78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79" dur="indefinite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1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2" dur="indefinite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4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5" dur="indefinite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7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1"/>
                                      </p:to>
                                    </p:set>
                                    <p:animEffect filter="image" prLst="opacity: 1">
                                      <p:cBhvr rctx="IE">
                                        <p:cTn id="188" dur="indefinite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http://www.flickr.com/photos/waltzaround/4041024134/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93091" y="914400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8900" y="914400"/>
            <a:ext cx="28575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352800" y="4800600"/>
            <a:ext cx="274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aseline="0" dirty="0" smtClean="0">
                <a:solidFill>
                  <a:schemeClr val="bg1"/>
                </a:solidFill>
                <a:latin typeface="Trebuchet MS" pitchFamily="34" charset="0"/>
              </a:rPr>
              <a:t>Ray Morgan</a:t>
            </a:r>
          </a:p>
          <a:p>
            <a:pPr algn="ctr"/>
            <a:r>
              <a:rPr lang="en-US" baseline="0" dirty="0" smtClean="0">
                <a:solidFill>
                  <a:schemeClr val="bg1"/>
                </a:solidFill>
                <a:latin typeface="Trebuchet MS" pitchFamily="34" charset="0"/>
              </a:rPr>
              <a:t>Zappos.com</a:t>
            </a:r>
            <a:endParaRPr lang="en-US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77000" y="4800600"/>
            <a:ext cx="274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aseline="0" dirty="0" err="1" smtClean="0">
                <a:solidFill>
                  <a:schemeClr val="bg1"/>
                </a:solidFill>
                <a:latin typeface="Trebuchet MS" pitchFamily="34" charset="0"/>
              </a:rPr>
              <a:t>Makinde</a:t>
            </a:r>
            <a:r>
              <a:rPr lang="en-US" baseline="0" dirty="0" smtClean="0">
                <a:solidFill>
                  <a:schemeClr val="bg1"/>
                </a:solidFill>
                <a:latin typeface="Trebuchet MS" pitchFamily="34" charset="0"/>
              </a:rPr>
              <a:t> </a:t>
            </a:r>
            <a:r>
              <a:rPr lang="en-US" baseline="0" dirty="0" err="1" smtClean="0">
                <a:solidFill>
                  <a:schemeClr val="bg1"/>
                </a:solidFill>
                <a:latin typeface="Trebuchet MS" pitchFamily="34" charset="0"/>
              </a:rPr>
              <a:t>Adeagbo</a:t>
            </a:r>
            <a:endParaRPr lang="en-US" baseline="0" dirty="0" smtClean="0">
              <a:solidFill>
                <a:schemeClr val="bg1"/>
              </a:solidFill>
              <a:latin typeface="Trebuchet MS" pitchFamily="34" charset="0"/>
            </a:endParaRPr>
          </a:p>
          <a:p>
            <a:pPr algn="ctr"/>
            <a:r>
              <a:rPr lang="en-US" baseline="0" dirty="0" err="1" smtClean="0">
                <a:solidFill>
                  <a:schemeClr val="bg1"/>
                </a:solidFill>
                <a:latin typeface="Trebuchet MS" pitchFamily="34" charset="0"/>
              </a:rPr>
              <a:t>Facebook</a:t>
            </a:r>
            <a:endParaRPr lang="en-US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2400" y="4800600"/>
            <a:ext cx="2743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aseline="0" dirty="0" err="1" smtClean="0">
                <a:solidFill>
                  <a:schemeClr val="bg1"/>
                </a:solidFill>
                <a:latin typeface="Trebuchet MS" pitchFamily="34" charset="0"/>
              </a:rPr>
              <a:t>Jenn</a:t>
            </a:r>
            <a:r>
              <a:rPr lang="en-US" baseline="0" dirty="0" smtClean="0">
                <a:solidFill>
                  <a:schemeClr val="bg1"/>
                </a:solidFill>
                <a:latin typeface="Trebuchet MS" pitchFamily="34" charset="0"/>
              </a:rPr>
              <a:t> Lukas</a:t>
            </a:r>
          </a:p>
          <a:p>
            <a:pPr algn="ctr"/>
            <a:r>
              <a:rPr lang="en-US" baseline="0" dirty="0" smtClean="0">
                <a:solidFill>
                  <a:schemeClr val="bg1"/>
                </a:solidFill>
                <a:latin typeface="Trebuchet MS" pitchFamily="34" charset="0"/>
              </a:rPr>
              <a:t>Happy Cog</a:t>
            </a:r>
            <a:endParaRPr lang="en-US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" y="914400"/>
            <a:ext cx="292858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57200" y="0"/>
            <a:ext cx="1028198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24000"/>
            <a:ext cx="9601200" cy="3462486"/>
          </a:xfrm>
        </p:spPr>
        <p:txBody>
          <a:bodyPr>
            <a:spAutoFit/>
          </a:bodyPr>
          <a:lstStyle/>
          <a:p>
            <a:pPr eaLnBrk="1" hangingPunct="1">
              <a:spcBef>
                <a:spcPts val="1800"/>
              </a:spcBef>
            </a:pPr>
            <a:r>
              <a:rPr lang="en-US" sz="4400" b="1" dirty="0" smtClean="0">
                <a:solidFill>
                  <a:schemeClr val="bg1"/>
                </a:solidFill>
              </a:rPr>
              <a:t>speed matters</a:t>
            </a:r>
          </a:p>
          <a:p>
            <a:pPr eaLnBrk="1" hangingPunct="1">
              <a:spcBef>
                <a:spcPts val="1800"/>
              </a:spcBef>
            </a:pPr>
            <a:r>
              <a:rPr lang="en-US" sz="4400" b="1" dirty="0" smtClean="0">
                <a:solidFill>
                  <a:schemeClr val="bg1"/>
                </a:solidFill>
              </a:rPr>
              <a:t>a lot is coming in WPO</a:t>
            </a:r>
          </a:p>
          <a:p>
            <a:pPr eaLnBrk="1" hangingPunct="1">
              <a:spcBef>
                <a:spcPts val="1800"/>
              </a:spcBef>
            </a:pPr>
            <a:r>
              <a:rPr lang="en-US" sz="4400" b="1" dirty="0" smtClean="0">
                <a:solidFill>
                  <a:schemeClr val="bg1"/>
                </a:solidFill>
              </a:rPr>
              <a:t>guard against 3</a:t>
            </a:r>
            <a:r>
              <a:rPr lang="en-US" sz="4400" b="1" baseline="30000" dirty="0" smtClean="0">
                <a:solidFill>
                  <a:schemeClr val="bg1"/>
                </a:solidFill>
              </a:rPr>
              <a:t>rd</a:t>
            </a:r>
            <a:r>
              <a:rPr lang="en-US" sz="4400" b="1" dirty="0" smtClean="0">
                <a:solidFill>
                  <a:schemeClr val="bg1"/>
                </a:solidFill>
              </a:rPr>
              <a:t> party content</a:t>
            </a:r>
          </a:p>
          <a:p>
            <a:pPr eaLnBrk="1" hangingPunct="1">
              <a:spcBef>
                <a:spcPts val="1800"/>
              </a:spcBef>
            </a:pPr>
            <a:r>
              <a:rPr lang="en-AU" sz="4200" b="1" dirty="0" smtClean="0">
                <a:solidFill>
                  <a:schemeClr val="bg1"/>
                </a:solidFill>
              </a:rPr>
              <a:t>stevesouders.com/cache.php</a:t>
            </a:r>
            <a:endParaRPr lang="en-US" sz="4200" b="1" dirty="0" smtClean="0">
              <a:solidFill>
                <a:schemeClr val="bg1"/>
              </a:solidFill>
            </a:endParaRPr>
          </a:p>
        </p:txBody>
      </p:sp>
      <p:sp>
        <p:nvSpPr>
          <p:cNvPr id="3686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z="7200" dirty="0" smtClean="0">
                <a:solidFill>
                  <a:schemeClr val="bg1"/>
                </a:solidFill>
                <a:latin typeface="+mn-lt"/>
              </a:rPr>
              <a:t>takeaways</a:t>
            </a:r>
            <a:endParaRPr lang="en-US" sz="7200" dirty="0" smtClean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flickr.com/photos/34771728@N00/361526991/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8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8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8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8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302750" cy="697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0" y="5200650"/>
            <a:ext cx="91440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sz="3200" kern="0" baseline="0" dirty="0">
                <a:solidFill>
                  <a:schemeClr val="bg1"/>
                </a:solidFill>
                <a:latin typeface="+mn-lt"/>
              </a:rPr>
              <a:t>Steve Souders</a:t>
            </a:r>
          </a:p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US" kern="0" baseline="0" dirty="0" smtClean="0">
                <a:solidFill>
                  <a:schemeClr val="bg1"/>
                </a:solidFill>
                <a:latin typeface="+mn-lt"/>
              </a:rPr>
              <a:t>@</a:t>
            </a:r>
            <a:r>
              <a:rPr lang="en-US" kern="0" baseline="0" dirty="0" err="1" smtClean="0">
                <a:solidFill>
                  <a:schemeClr val="bg1"/>
                </a:solidFill>
                <a:latin typeface="+mn-lt"/>
              </a:rPr>
              <a:t>souders</a:t>
            </a:r>
            <a:r>
              <a:rPr lang="en-US" kern="0" baseline="0" dirty="0" smtClean="0">
                <a:solidFill>
                  <a:schemeClr val="bg1"/>
                </a:solidFill>
                <a:latin typeface="+mn-lt"/>
              </a:rPr>
              <a:t>, souders@google.com</a:t>
            </a:r>
            <a:endParaRPr lang="en-US" kern="0" baseline="0" dirty="0">
              <a:solidFill>
                <a:schemeClr val="bg1"/>
              </a:solidFill>
              <a:latin typeface="+mn-lt"/>
            </a:endParaRPr>
          </a:p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r>
              <a:rPr lang="en-AU" sz="2000" i="1" kern="0" baseline="0" dirty="0" smtClean="0">
                <a:solidFill>
                  <a:schemeClr val="bg1"/>
                </a:solidFill>
                <a:latin typeface="+mn-lt"/>
              </a:rPr>
              <a:t>stevesouders.com/docs/web20expo-20100505.pptx</a:t>
            </a:r>
            <a:endParaRPr lang="en-AU" sz="2000" i="1" kern="0" baseline="0" dirty="0">
              <a:solidFill>
                <a:schemeClr val="bg1"/>
              </a:solidFill>
              <a:latin typeface="+mn-lt"/>
            </a:endParaRPr>
          </a:p>
          <a:p>
            <a:pPr marL="342900" indent="-342900" algn="r" eaLnBrk="1" hangingPunct="1">
              <a:lnSpc>
                <a:spcPct val="90000"/>
              </a:lnSpc>
              <a:spcBef>
                <a:spcPct val="30000"/>
              </a:spcBef>
              <a:defRPr/>
            </a:pPr>
            <a:endParaRPr lang="en-US" kern="0" baseline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nj_dodge</a:t>
            </a:r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/187190601/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0" y="6519446"/>
            <a:ext cx="9144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flickr.com/photos/</a:t>
            </a:r>
            <a:r>
              <a:rPr lang="en-US" sz="16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ddfic</a:t>
            </a:r>
            <a:r>
              <a:rPr lang="en-US" sz="1600" i="1" baseline="0" dirty="0" smtClean="0">
                <a:solidFill>
                  <a:schemeClr val="bg1"/>
                </a:solidFill>
                <a:latin typeface="Trebuchet MS" pitchFamily="34" charset="0"/>
              </a:rPr>
              <a:t>/722634166/</a:t>
            </a:r>
            <a:endParaRPr lang="en-US" sz="16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32107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0" y="6032133"/>
            <a:ext cx="8458200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spcBef>
                <a:spcPts val="400"/>
              </a:spcBef>
            </a:pPr>
            <a:r>
              <a:rPr lang="en-US" sz="1400" i="1" baseline="0" dirty="0" smtClean="0">
                <a:solidFill>
                  <a:schemeClr val="bg1"/>
                </a:solidFill>
                <a:latin typeface="Trebuchet MS" pitchFamily="34" charset="0"/>
              </a:rPr>
              <a:t>flickr.com/photos/</a:t>
            </a:r>
            <a:r>
              <a:rPr lang="en-US" sz="1400" i="1" baseline="0" dirty="0" err="1" smtClean="0">
                <a:solidFill>
                  <a:schemeClr val="bg1"/>
                </a:solidFill>
                <a:latin typeface="Trebuchet MS" pitchFamily="34" charset="0"/>
              </a:rPr>
              <a:t>lrargerich</a:t>
            </a:r>
            <a:r>
              <a:rPr lang="en-US" sz="1400" i="1" baseline="0" dirty="0" smtClean="0">
                <a:solidFill>
                  <a:schemeClr val="bg1"/>
                </a:solidFill>
                <a:latin typeface="Trebuchet MS" pitchFamily="34" charset="0"/>
              </a:rPr>
              <a:t>/3115367361/</a:t>
            </a:r>
            <a:endParaRPr lang="en-US" sz="1400" i="1" baseline="0" dirty="0">
              <a:solidFill>
                <a:schemeClr val="bg1"/>
              </a:solidFill>
              <a:latin typeface="Trebuchet MS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7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0" y="6550223"/>
            <a:ext cx="449580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en.oreilly.com/velocity2009/public/schedule/detail/8523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239485" y="2666963"/>
            <a:ext cx="8512629" cy="522514"/>
          </a:xfrm>
          <a:prstGeom prst="roundRect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127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 w="28575">
                <a:solidFill>
                  <a:schemeClr val="tx1"/>
                </a:solidFill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1"/>
          <p:cNvSpPr txBox="1">
            <a:spLocks noChangeArrowheads="1"/>
          </p:cNvSpPr>
          <p:nvPr/>
        </p:nvSpPr>
        <p:spPr bwMode="auto">
          <a:xfrm>
            <a:off x="228600" y="762000"/>
            <a:ext cx="8686800" cy="4816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r>
              <a:rPr lang="en-US" sz="115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Yahoo!</a:t>
            </a:r>
            <a:endParaRPr lang="en-US" sz="115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80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0.4 sec slower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  <a:p>
            <a:pPr>
              <a:spcBef>
                <a:spcPts val="2400"/>
              </a:spcBef>
              <a:spcAft>
                <a:spcPts val="0"/>
              </a:spcAft>
            </a:pP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	traffic 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  <a:sym typeface="Wingdings" pitchFamily="2" charset="2"/>
              </a:rPr>
              <a:t> 5-9</a:t>
            </a:r>
            <a:r>
              <a:rPr lang="en-US" sz="7200" b="1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  <a:latin typeface="+mn-lt"/>
              </a:rPr>
              <a:t>%</a:t>
            </a:r>
            <a:endParaRPr lang="en-US" sz="8000" b="1" baseline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553200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slideshare.net/</a:t>
            </a:r>
            <a:r>
              <a:rPr lang="en-US" sz="1400" i="1" baseline="0" dirty="0" err="1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stoyan</a:t>
            </a:r>
            <a:r>
              <a:rPr lang="en-US" sz="1400" i="1" baseline="0" dirty="0" smtClean="0">
                <a:solidFill>
                  <a:schemeClr val="bg1">
                    <a:lumMod val="85000"/>
                  </a:schemeClr>
                </a:solidFill>
                <a:latin typeface="Trebuchet MS" pitchFamily="34" charset="0"/>
              </a:rPr>
              <a:t>/yslow-20-presentation</a:t>
            </a:r>
            <a:endParaRPr lang="en-US" sz="1400" i="1" baseline="0" dirty="0">
              <a:solidFill>
                <a:schemeClr val="bg1">
                  <a:lumMod val="8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2057400" y="6550223"/>
            <a:ext cx="708660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slideshare.net/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stoyan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dont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-make-me-wait-or-building-</a:t>
            </a:r>
            <a:r>
              <a:rPr lang="en-US" sz="1400" baseline="0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highperformance</a:t>
            </a:r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-web-applications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963150" cy="749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572000" y="0"/>
            <a:ext cx="457200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blog.mozilla.com/metrics/category/website-optimization/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73223"/>
            <a:ext cx="9144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latin typeface="Arial" pitchFamily="34" charset="0"/>
                <a:cs typeface="Arial" pitchFamily="34" charset="0"/>
              </a:rPr>
              <a:t>blog.mozilla.com/metrics/category/website-optimization/</a:t>
            </a:r>
            <a:endParaRPr lang="en-US" sz="1400" baseline="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2209800" y="1371600"/>
            <a:ext cx="6248400" cy="2553891"/>
          </a:xfrm>
          <a:prstGeom prst="wedgeRoundRectCallout">
            <a:avLst>
              <a:gd name="adj1" fmla="val 3922"/>
              <a:gd name="adj2" fmla="val 69348"/>
              <a:gd name="adj3" fmla="val 16667"/>
            </a:avLst>
          </a:prstGeom>
          <a:solidFill>
            <a:schemeClr val="tx1">
              <a:alpha val="90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en-US" sz="36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…shaved 2.2 seconds off the average page load time and increased download conversions by 15.4%!</a:t>
            </a:r>
            <a:endParaRPr kumimoji="0" lang="en-US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72575" cy="688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648200" y="0"/>
            <a:ext cx="449580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en.oreilly.com/velocity2009/public/schedule/detail/7709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778829" y="1230086"/>
            <a:ext cx="1338942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669972" y="2046532"/>
            <a:ext cx="1186542" cy="936154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4659087" y="3298372"/>
            <a:ext cx="1055913" cy="478971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48850" cy="757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4648200" y="0"/>
            <a:ext cx="4495800" cy="30777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r"/>
            <a:r>
              <a:rPr lang="en-US" sz="1400" baseline="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en.oreilly.com/velocity2008/public/schedule/detail/3632</a:t>
            </a:r>
            <a:endParaRPr lang="en-US" sz="1400" baseline="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val 3"/>
          <p:cNvSpPr/>
          <p:nvPr/>
        </p:nvSpPr>
        <p:spPr bwMode="auto">
          <a:xfrm>
            <a:off x="5377547" y="4191000"/>
            <a:ext cx="1447798" cy="566057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2481947" y="5116286"/>
            <a:ext cx="1099453" cy="1883228"/>
          </a:xfrm>
          <a:prstGeom prst="ellipse">
            <a:avLst/>
          </a:prstGeom>
          <a:noFill/>
          <a:ln w="57150" cap="flat" cmpd="sng" algn="ctr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0" y="5715000"/>
            <a:ext cx="122872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005_external2_ppt">
  <a:themeElements>
    <a:clrScheme name="Custom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FFFF"/>
      </a:hlink>
      <a:folHlink>
        <a:srgbClr val="FFFFFF"/>
      </a:folHlink>
    </a:clrScheme>
    <a:fontScheme name="2005_external2_ppt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9050" cap="flat" cmpd="sng" algn="ctr">
          <a:solidFill>
            <a:srgbClr val="C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2005_external2_pp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005_external2_pp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005_external2_pp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exceptional-performance-template</Template>
  <TotalTime>21538</TotalTime>
  <Words>1161</Words>
  <Application>Microsoft Office PowerPoint</Application>
  <PresentationFormat>On-screen Show (4:3)</PresentationFormat>
  <Paragraphs>343</Paragraphs>
  <Slides>48</Slides>
  <Notes>16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2005_external2_ppt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Site speed in search rank</vt:lpstr>
      <vt:lpstr>Slide 11</vt:lpstr>
      <vt:lpstr>top 10 WPO predictions</vt:lpstr>
      <vt:lpstr>top 10 WPO predictions</vt:lpstr>
      <vt:lpstr>top 10 WPO predictions</vt:lpstr>
      <vt:lpstr>top 10 WPO predictions</vt:lpstr>
      <vt:lpstr>top 10 WPO predictions</vt:lpstr>
      <vt:lpstr>top 10 WPO predictions</vt:lpstr>
      <vt:lpstr>top 10 WPO predictions</vt:lpstr>
      <vt:lpstr>top 10 WPO predictions</vt:lpstr>
      <vt:lpstr>top 10 WPO predictions</vt:lpstr>
      <vt:lpstr>top 10 WPO predictions</vt:lpstr>
      <vt:lpstr>top 10 WPO predictions</vt:lpstr>
      <vt:lpstr>P3PC</vt:lpstr>
      <vt:lpstr>Slide 24</vt:lpstr>
      <vt:lpstr>Slide 25</vt:lpstr>
      <vt:lpstr>appendChild or insertBefore?</vt:lpstr>
      <vt:lpstr>appendChild or insertBefore?</vt:lpstr>
      <vt:lpstr>appendChild or insertBefore?</vt:lpstr>
      <vt:lpstr>appendChild or insertBefore?</vt:lpstr>
      <vt:lpstr>appendChild or insertBefore?</vt:lpstr>
      <vt:lpstr>“Frag Tag”</vt:lpstr>
      <vt:lpstr>browser wishlist</vt:lpstr>
      <vt:lpstr>browser disk cache</vt:lpstr>
      <vt:lpstr>Slide 34</vt:lpstr>
      <vt:lpstr>Slide 35</vt:lpstr>
      <vt:lpstr>Slide 36</vt:lpstr>
      <vt:lpstr>Slide 37</vt:lpstr>
      <vt:lpstr>Slide 38</vt:lpstr>
      <vt:lpstr>Site speed in search rank</vt:lpstr>
      <vt:lpstr>Slide 40</vt:lpstr>
      <vt:lpstr>Slide 41</vt:lpstr>
      <vt:lpstr>Slide 42</vt:lpstr>
      <vt:lpstr>Slide 43</vt:lpstr>
      <vt:lpstr>Slide 44</vt:lpstr>
      <vt:lpstr>takeaways</vt:lpstr>
      <vt:lpstr>Slide 46</vt:lpstr>
      <vt:lpstr>Slide 47</vt:lpstr>
      <vt:lpstr>Slide 48</vt:lpstr>
    </vt:vector>
  </TitlesOfParts>
  <Company>Yahoo!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High Performance Web Sites  14 rules for faster-loading pages</dc:title>
  <dc:creator>Yahoo!</dc:creator>
  <cp:lastModifiedBy>souders</cp:lastModifiedBy>
  <cp:revision>1001</cp:revision>
  <dcterms:created xsi:type="dcterms:W3CDTF">2007-04-05T16:49:12Z</dcterms:created>
  <dcterms:modified xsi:type="dcterms:W3CDTF">2010-05-05T20:52:51Z</dcterms:modified>
</cp:coreProperties>
</file>