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2"/>
  </p:notesMasterIdLst>
  <p:handoutMasterIdLst>
    <p:handoutMasterId r:id="rId63"/>
  </p:handoutMasterIdLst>
  <p:sldIdLst>
    <p:sldId id="1335" r:id="rId2"/>
    <p:sldId id="1412" r:id="rId3"/>
    <p:sldId id="1365" r:id="rId4"/>
    <p:sldId id="1290" r:id="rId5"/>
    <p:sldId id="1291" r:id="rId6"/>
    <p:sldId id="1292" r:id="rId7"/>
    <p:sldId id="1293" r:id="rId8"/>
    <p:sldId id="1294" r:id="rId9"/>
    <p:sldId id="1295" r:id="rId10"/>
    <p:sldId id="1296" r:id="rId11"/>
    <p:sldId id="1354" r:id="rId12"/>
    <p:sldId id="1297" r:id="rId13"/>
    <p:sldId id="1304" r:id="rId14"/>
    <p:sldId id="1401" r:id="rId15"/>
    <p:sldId id="1392" r:id="rId16"/>
    <p:sldId id="1394" r:id="rId17"/>
    <p:sldId id="1393" r:id="rId18"/>
    <p:sldId id="1395" r:id="rId19"/>
    <p:sldId id="1400" r:id="rId20"/>
    <p:sldId id="1396" r:id="rId21"/>
    <p:sldId id="1399" r:id="rId22"/>
    <p:sldId id="1397" r:id="rId23"/>
    <p:sldId id="1408" r:id="rId24"/>
    <p:sldId id="1398" r:id="rId25"/>
    <p:sldId id="1366" r:id="rId26"/>
    <p:sldId id="1391" r:id="rId27"/>
    <p:sldId id="1367" r:id="rId28"/>
    <p:sldId id="1368" r:id="rId29"/>
    <p:sldId id="1404" r:id="rId30"/>
    <p:sldId id="1364" r:id="rId31"/>
    <p:sldId id="1403" r:id="rId32"/>
    <p:sldId id="1359" r:id="rId33"/>
    <p:sldId id="1402" r:id="rId34"/>
    <p:sldId id="1387" r:id="rId35"/>
    <p:sldId id="1385" r:id="rId36"/>
    <p:sldId id="1388" r:id="rId37"/>
    <p:sldId id="1389" r:id="rId38"/>
    <p:sldId id="1390" r:id="rId39"/>
    <p:sldId id="1405" r:id="rId40"/>
    <p:sldId id="1409" r:id="rId41"/>
    <p:sldId id="1410" r:id="rId42"/>
    <p:sldId id="1406" r:id="rId43"/>
    <p:sldId id="1407" r:id="rId44"/>
    <p:sldId id="1222" r:id="rId45"/>
    <p:sldId id="1431" r:id="rId46"/>
    <p:sldId id="1416" r:id="rId47"/>
    <p:sldId id="1424" r:id="rId48"/>
    <p:sldId id="1425" r:id="rId49"/>
    <p:sldId id="1428" r:id="rId50"/>
    <p:sldId id="1417" r:id="rId51"/>
    <p:sldId id="1430" r:id="rId52"/>
    <p:sldId id="1418" r:id="rId53"/>
    <p:sldId id="1419" r:id="rId54"/>
    <p:sldId id="1420" r:id="rId55"/>
    <p:sldId id="1421" r:id="rId56"/>
    <p:sldId id="1422" r:id="rId57"/>
    <p:sldId id="1423" r:id="rId58"/>
    <p:sldId id="1429" r:id="rId59"/>
    <p:sldId id="1427" r:id="rId60"/>
    <p:sldId id="1334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40A"/>
    <a:srgbClr val="FC044B"/>
    <a:srgbClr val="FD7F82"/>
    <a:srgbClr val="FC464A"/>
    <a:srgbClr val="FF9900"/>
    <a:srgbClr val="33CC33"/>
    <a:srgbClr val="E6BB42"/>
    <a:srgbClr val="FF0000"/>
    <a:srgbClr val="D60825"/>
    <a:srgbClr val="FA54A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82" autoAdjust="0"/>
    <p:restoredTop sz="90719" autoAdjust="0"/>
  </p:normalViewPr>
  <p:slideViewPr>
    <p:cSldViewPr snapToGrid="0">
      <p:cViewPr varScale="1">
        <p:scale>
          <a:sx n="79" d="100"/>
          <a:sy n="79" d="100"/>
        </p:scale>
        <p:origin x="-2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5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zilla.com/en-US/firefox/firefox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mozilla-europe.org/es/" TargetMode="External"/><Relationship Id="rId5" Type="http://schemas.openxmlformats.org/officeDocument/2006/relationships/hyperlink" Target="http://www.mozilla.com/de/" TargetMode="External"/><Relationship Id="rId4" Type="http://schemas.openxmlformats.org/officeDocument/2006/relationships/hyperlink" Target="http://mozilla-europe.org/en/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http://www.flickr.com/photos/myklroventine/4062102754/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 Wilson is Managing Partner of two venture capital firms, Flatiron Partners (</a:t>
            </a:r>
            <a:r>
              <a:rPr lang="en-US" dirty="0" err="1" smtClean="0"/>
              <a:t>Yoyodyne</a:t>
            </a:r>
            <a:r>
              <a:rPr lang="en-US" dirty="0" smtClean="0"/>
              <a:t>,</a:t>
            </a:r>
            <a:r>
              <a:rPr lang="en-US" baseline="0" dirty="0" smtClean="0"/>
              <a:t> Geocities) </a:t>
            </a:r>
            <a:r>
              <a:rPr lang="en-US" dirty="0" smtClean="0"/>
              <a:t>and Union Square Ventures (Twitter, delicious,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Etsy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Feedburner</a:t>
            </a:r>
            <a:r>
              <a:rPr lang="en-US" baseline="0" dirty="0" smtClean="0"/>
              <a:t>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Speed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Instant utility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Software is media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Less is more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programmable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personal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RESTful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Discoverability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Clean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Playful</a:t>
            </a:r>
          </a:p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if we’re able to achieve a similar performance boost across </a:t>
            </a:r>
            <a:r>
              <a:rPr lang="en-US" dirty="0" smtClean="0">
                <a:hlinkClick r:id="rId3"/>
              </a:rPr>
              <a:t>our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other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top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landing</a:t>
            </a:r>
            <a:r>
              <a:rPr lang="en-US" dirty="0" smtClean="0"/>
              <a:t> pages, we’ll drive in excess of 60 million yearly Firefox downloads.”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was a ~5 second speed up.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measurements from real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54E3D-244C-4BE7-9898-6CE9CE67F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  <p:sldLayoutId id="2147485687" r:id="rId15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850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04800" y="509352"/>
            <a:ext cx="929640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8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High Performance Mobile</a:t>
            </a:r>
            <a:endParaRPr lang="en-US" sz="8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6400799"/>
            <a:ext cx="5943601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AU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stevesouders.com/docs/web20expo-20110330.pptx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613318"/>
            <a:ext cx="5943601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100" b="1" baseline="0" dirty="0" smtClean="0">
                <a:solidFill>
                  <a:schemeClr val="bg1"/>
                </a:solidFill>
                <a:effectLst/>
                <a:latin typeface="+mn-lt"/>
              </a:rPr>
              <a:t>Disclaimer: </a:t>
            </a:r>
            <a:r>
              <a:rPr lang="en-US" sz="1100" baseline="0" dirty="0" smtClean="0">
                <a:solidFill>
                  <a:schemeClr val="bg1"/>
                </a:solidFill>
                <a:effectLst/>
                <a:latin typeface="+mn-lt"/>
              </a:rPr>
              <a:t>This content does not necessarily reflect the opinions of my employer.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885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5377547" y="4191000"/>
            <a:ext cx="1447798" cy="566057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81947" y="5116286"/>
            <a:ext cx="1099453" cy="1883228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715000"/>
            <a:ext cx="1228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 Same Side Corner Rectangle 6"/>
          <p:cNvSpPr/>
          <p:nvPr/>
        </p:nvSpPr>
        <p:spPr>
          <a:xfrm>
            <a:off x="4781004" y="0"/>
            <a:ext cx="4476207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/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en.oreilly.com/velocity2008/public/schedule/detail/3632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609600" y="6550223"/>
            <a:ext cx="8686800" cy="306467"/>
          </a:xfrm>
          <a:prstGeom prst="round2Diag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2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EdmundsLabs</a:t>
            </a:r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/how-edmunds-got-in-the-fast-lane-80-reduction-in-page-load-time-in-3-simple-steps-6593377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33400" y="4114800"/>
            <a:ext cx="5105400" cy="762000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speed in search 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blog post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2209800" y="1371600"/>
            <a:ext cx="6248400" cy="1940957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…we've decided to take site speed into account in our search rankings.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0" y="6553200"/>
            <a:ext cx="7467600" cy="307777"/>
          </a:xfrm>
          <a:prstGeom prst="round1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googlewebmastercentral.blogspot.com/2010/04/using-site-speed-in-web-search-ranking.html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136880"/>
            <a:ext cx="9372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drives traffic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improves UX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increases revenue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reduces costs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pedromourapinheiro</a:t>
            </a:r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/3123885534/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267200" y="152400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Web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Optimization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" y="451009"/>
            <a:ext cx="4267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WPO</a:t>
            </a:r>
            <a:endParaRPr lang="en-US" sz="138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2895600" y="1600200"/>
            <a:ext cx="243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023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4495800" y="6550223"/>
            <a:ext cx="4724400" cy="340519"/>
          </a:xfrm>
          <a:prstGeom prst="round2Diag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CMSummit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/ms-internet-trends060710final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 bwMode="auto">
          <a:xfrm>
            <a:off x="7086599" y="4922921"/>
            <a:ext cx="685801" cy="1120942"/>
          </a:xfrm>
          <a:custGeom>
            <a:avLst/>
            <a:gdLst>
              <a:gd name="connsiteX0" fmla="*/ 411079 w 880310"/>
              <a:gd name="connsiteY0" fmla="*/ 10026 h 1120942"/>
              <a:gd name="connsiteX1" fmla="*/ 86226 w 880310"/>
              <a:gd name="connsiteY1" fmla="*/ 130342 h 1120942"/>
              <a:gd name="connsiteX2" fmla="*/ 2005 w 880310"/>
              <a:gd name="connsiteY2" fmla="*/ 575511 h 1120942"/>
              <a:gd name="connsiteX3" fmla="*/ 98258 w 880310"/>
              <a:gd name="connsiteY3" fmla="*/ 984584 h 1120942"/>
              <a:gd name="connsiteX4" fmla="*/ 495300 w 880310"/>
              <a:gd name="connsiteY4" fmla="*/ 1104900 h 1120942"/>
              <a:gd name="connsiteX5" fmla="*/ 808121 w 880310"/>
              <a:gd name="connsiteY5" fmla="*/ 888332 h 1120942"/>
              <a:gd name="connsiteX6" fmla="*/ 844216 w 880310"/>
              <a:gd name="connsiteY6" fmla="*/ 635668 h 1120942"/>
              <a:gd name="connsiteX7" fmla="*/ 808121 w 880310"/>
              <a:gd name="connsiteY7" fmla="*/ 190500 h 1120942"/>
              <a:gd name="connsiteX8" fmla="*/ 411079 w 880310"/>
              <a:gd name="connsiteY8" fmla="*/ 10026 h 112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310" h="1120942">
                <a:moveTo>
                  <a:pt x="411079" y="10026"/>
                </a:moveTo>
                <a:cubicBezTo>
                  <a:pt x="290763" y="0"/>
                  <a:pt x="154405" y="36095"/>
                  <a:pt x="86226" y="130342"/>
                </a:cubicBezTo>
                <a:cubicBezTo>
                  <a:pt x="18047" y="224590"/>
                  <a:pt x="0" y="433137"/>
                  <a:pt x="2005" y="575511"/>
                </a:cubicBezTo>
                <a:cubicBezTo>
                  <a:pt x="4010" y="717885"/>
                  <a:pt x="16042" y="896353"/>
                  <a:pt x="98258" y="984584"/>
                </a:cubicBezTo>
                <a:cubicBezTo>
                  <a:pt x="180474" y="1072815"/>
                  <a:pt x="376990" y="1120942"/>
                  <a:pt x="495300" y="1104900"/>
                </a:cubicBezTo>
                <a:cubicBezTo>
                  <a:pt x="613610" y="1088858"/>
                  <a:pt x="749968" y="966537"/>
                  <a:pt x="808121" y="888332"/>
                </a:cubicBezTo>
                <a:cubicBezTo>
                  <a:pt x="866274" y="810127"/>
                  <a:pt x="844216" y="751973"/>
                  <a:pt x="844216" y="635668"/>
                </a:cubicBezTo>
                <a:cubicBezTo>
                  <a:pt x="844216" y="519363"/>
                  <a:pt x="880310" y="296779"/>
                  <a:pt x="808121" y="190500"/>
                </a:cubicBezTo>
                <a:cubicBezTo>
                  <a:pt x="735932" y="84221"/>
                  <a:pt x="531395" y="20052"/>
                  <a:pt x="411079" y="10026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4495800" y="6550223"/>
            <a:ext cx="4724400" cy="340519"/>
          </a:xfrm>
          <a:prstGeom prst="round2Diag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CMSummit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/ms-internet-trends060710final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 bwMode="auto">
          <a:xfrm>
            <a:off x="50131" y="3332747"/>
            <a:ext cx="8297779" cy="689811"/>
          </a:xfrm>
          <a:custGeom>
            <a:avLst/>
            <a:gdLst>
              <a:gd name="connsiteX0" fmla="*/ 3812006 w 8297779"/>
              <a:gd name="connsiteY0" fmla="*/ 24064 h 689811"/>
              <a:gd name="connsiteX1" fmla="*/ 599574 w 8297779"/>
              <a:gd name="connsiteY1" fmla="*/ 48127 h 689811"/>
              <a:gd name="connsiteX2" fmla="*/ 214564 w 8297779"/>
              <a:gd name="connsiteY2" fmla="*/ 409074 h 689811"/>
              <a:gd name="connsiteX3" fmla="*/ 1177090 w 8297779"/>
              <a:gd name="connsiteY3" fmla="*/ 649706 h 689811"/>
              <a:gd name="connsiteX4" fmla="*/ 5099385 w 8297779"/>
              <a:gd name="connsiteY4" fmla="*/ 649706 h 689811"/>
              <a:gd name="connsiteX5" fmla="*/ 7794458 w 8297779"/>
              <a:gd name="connsiteY5" fmla="*/ 553453 h 689811"/>
              <a:gd name="connsiteX6" fmla="*/ 7626016 w 8297779"/>
              <a:gd name="connsiteY6" fmla="*/ 132348 h 689811"/>
              <a:gd name="connsiteX7" fmla="*/ 3763880 w 8297779"/>
              <a:gd name="connsiteY7" fmla="*/ 0 h 68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97779" h="689811">
                <a:moveTo>
                  <a:pt x="3812006" y="24064"/>
                </a:moveTo>
                <a:lnTo>
                  <a:pt x="599574" y="48127"/>
                </a:lnTo>
                <a:cubicBezTo>
                  <a:pt x="0" y="112295"/>
                  <a:pt x="118311" y="308811"/>
                  <a:pt x="214564" y="409074"/>
                </a:cubicBezTo>
                <a:cubicBezTo>
                  <a:pt x="310817" y="509337"/>
                  <a:pt x="362953" y="609601"/>
                  <a:pt x="1177090" y="649706"/>
                </a:cubicBezTo>
                <a:cubicBezTo>
                  <a:pt x="1991227" y="689811"/>
                  <a:pt x="3996490" y="665748"/>
                  <a:pt x="5099385" y="649706"/>
                </a:cubicBezTo>
                <a:cubicBezTo>
                  <a:pt x="6202280" y="633664"/>
                  <a:pt x="7373353" y="639679"/>
                  <a:pt x="7794458" y="553453"/>
                </a:cubicBezTo>
                <a:cubicBezTo>
                  <a:pt x="8215563" y="467227"/>
                  <a:pt x="8297779" y="224590"/>
                  <a:pt x="7626016" y="132348"/>
                </a:cubicBezTo>
                <a:cubicBezTo>
                  <a:pt x="6954253" y="40106"/>
                  <a:pt x="5359066" y="20053"/>
                  <a:pt x="3763880" y="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4495800" y="6550223"/>
            <a:ext cx="4724400" cy="340519"/>
          </a:xfrm>
          <a:prstGeom prst="round2Diag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CMSummit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/ms-internet-trends060710final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100150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5162" y="1805474"/>
            <a:ext cx="1537639" cy="58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343" y="0"/>
            <a:ext cx="100684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3113" y="5925791"/>
            <a:ext cx="2728913" cy="60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4276725" cy="201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lumMod val="65000"/>
                <a:alpha val="70000"/>
              </a:schemeClr>
            </a:outerShdw>
            <a:softEdge rad="31750"/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52400"/>
            <a:ext cx="3143250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828800"/>
            <a:ext cx="3132138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5981700"/>
            <a:ext cx="8420100" cy="723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276600"/>
            <a:ext cx="2209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2488" y="3200400"/>
            <a:ext cx="493776" cy="49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4600" y="3200400"/>
            <a:ext cx="493776" cy="49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0" y="66264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flickr.com/photos/</a:t>
            </a:r>
            <a:r>
              <a:rPr lang="en-US" sz="1400" i="1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bekahstargazing</a:t>
            </a:r>
            <a:r>
              <a:rPr lang="en-US" sz="14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/318930460/</a:t>
            </a:r>
            <a:endParaRPr lang="en-US" sz="1400" i="1" baseline="0" dirty="0">
              <a:solidFill>
                <a:schemeClr val="bg2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152400"/>
            <a:ext cx="2000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76400" y="228600"/>
            <a:ext cx="1905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0000" y="3124200"/>
            <a:ext cx="685800" cy="6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5354" y="3850958"/>
            <a:ext cx="86487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7826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4181" y="2293033"/>
            <a:ext cx="2668034" cy="26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3731" y="2776894"/>
            <a:ext cx="1328850" cy="27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96" y="4743394"/>
            <a:ext cx="2733388" cy="36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7598" y="197963"/>
            <a:ext cx="3367883" cy="219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9821" y="1322639"/>
            <a:ext cx="3387463" cy="245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109" y="162611"/>
            <a:ext cx="3305077" cy="247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058" y="2174985"/>
            <a:ext cx="2846895" cy="203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682" y="4130444"/>
            <a:ext cx="3624552" cy="254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42335" y="2071689"/>
            <a:ext cx="3760263" cy="233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0653" y="4273078"/>
            <a:ext cx="3276796" cy="21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56956" y="3809185"/>
            <a:ext cx="2319779" cy="288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772382"/>
            <a:ext cx="10960227" cy="763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44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davidandheidi</a:t>
            </a:r>
            <a:r>
              <a:rPr lang="en-US" sz="1600" i="1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/2320489837/</a:t>
            </a:r>
            <a:endParaRPr lang="en-US" sz="1600" i="1" baseline="0" dirty="0">
              <a:solidFill>
                <a:schemeClr val="bg1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86789" y="2902803"/>
            <a:ext cx="4347411" cy="83099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4800" b="1" baseline="0" smtClean="0">
                <a:effectLst/>
                <a:latin typeface="+mn-lt"/>
              </a:rPr>
              <a:t>zero visibility</a:t>
            </a:r>
            <a:endParaRPr lang="en-US" sz="4800" b="1" baseline="0" dirty="0" smtClean="0">
              <a:effectLst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5147604" y="2875672"/>
            <a:ext cx="634218" cy="243840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9450" y="773907"/>
            <a:ext cx="2514600" cy="538609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34400" b="1" baseline="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5154638" y="2875672"/>
            <a:ext cx="634218" cy="243840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303665" y="3838500"/>
            <a:ext cx="3557917" cy="473246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10312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e-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000">
            <a:off x="3464244" y="2229440"/>
            <a:ext cx="2286000" cy="40588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838200"/>
            <a:ext cx="2514600" cy="83099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48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2004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9982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 flipV="1">
            <a:off x="2636044" y="2189871"/>
            <a:ext cx="1252685" cy="243840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535782" y="2157413"/>
            <a:ext cx="1793081" cy="290587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9450" y="773907"/>
            <a:ext cx="2514600" cy="538609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34400" b="1" baseline="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to intr</a:t>
            </a: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to intr</a:t>
            </a: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19450" y="773907"/>
            <a:ext cx="2514600" cy="538609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34400" b="1" baseline="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457200"/>
            <a:ext cx="381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4267200" y="1447800"/>
            <a:ext cx="990600" cy="298784"/>
          </a:xfrm>
          <a:custGeom>
            <a:avLst/>
            <a:gdLst>
              <a:gd name="connsiteX0" fmla="*/ 304800 w 790074"/>
              <a:gd name="connsiteY0" fmla="*/ 18047 h 298784"/>
              <a:gd name="connsiteX1" fmla="*/ 64169 w 790074"/>
              <a:gd name="connsiteY1" fmla="*/ 42110 h 298784"/>
              <a:gd name="connsiteX2" fmla="*/ 16042 w 790074"/>
              <a:gd name="connsiteY2" fmla="*/ 186489 h 298784"/>
              <a:gd name="connsiteX3" fmla="*/ 160421 w 790074"/>
              <a:gd name="connsiteY3" fmla="*/ 270710 h 298784"/>
              <a:gd name="connsiteX4" fmla="*/ 569495 w 790074"/>
              <a:gd name="connsiteY4" fmla="*/ 294774 h 298784"/>
              <a:gd name="connsiteX5" fmla="*/ 725905 w 790074"/>
              <a:gd name="connsiteY5" fmla="*/ 246647 h 298784"/>
              <a:gd name="connsiteX6" fmla="*/ 749969 w 790074"/>
              <a:gd name="connsiteY6" fmla="*/ 42110 h 298784"/>
              <a:gd name="connsiteX7" fmla="*/ 485274 w 790074"/>
              <a:gd name="connsiteY7" fmla="*/ 6016 h 298784"/>
              <a:gd name="connsiteX8" fmla="*/ 304800 w 790074"/>
              <a:gd name="connsiteY8" fmla="*/ 18047 h 29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74" h="298784">
                <a:moveTo>
                  <a:pt x="304800" y="18047"/>
                </a:moveTo>
                <a:cubicBezTo>
                  <a:pt x="234616" y="24063"/>
                  <a:pt x="112295" y="14036"/>
                  <a:pt x="64169" y="42110"/>
                </a:cubicBezTo>
                <a:cubicBezTo>
                  <a:pt x="16043" y="70184"/>
                  <a:pt x="0" y="148389"/>
                  <a:pt x="16042" y="186489"/>
                </a:cubicBezTo>
                <a:cubicBezTo>
                  <a:pt x="32084" y="224589"/>
                  <a:pt x="68179" y="252663"/>
                  <a:pt x="160421" y="270710"/>
                </a:cubicBezTo>
                <a:cubicBezTo>
                  <a:pt x="252663" y="288757"/>
                  <a:pt x="475248" y="298784"/>
                  <a:pt x="569495" y="294774"/>
                </a:cubicBezTo>
                <a:cubicBezTo>
                  <a:pt x="663742" y="290764"/>
                  <a:pt x="695826" y="288758"/>
                  <a:pt x="725905" y="246647"/>
                </a:cubicBezTo>
                <a:cubicBezTo>
                  <a:pt x="755984" y="204536"/>
                  <a:pt x="790074" y="82215"/>
                  <a:pt x="749969" y="42110"/>
                </a:cubicBezTo>
                <a:cubicBezTo>
                  <a:pt x="709864" y="2005"/>
                  <a:pt x="557463" y="12032"/>
                  <a:pt x="485274" y="6016"/>
                </a:cubicBezTo>
                <a:cubicBezTo>
                  <a:pt x="413085" y="0"/>
                  <a:pt x="374984" y="12031"/>
                  <a:pt x="304800" y="18047"/>
                </a:cubicBez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 flipV="1">
            <a:off x="2468880" y="4290646"/>
            <a:ext cx="3137094" cy="374984"/>
          </a:xfrm>
          <a:custGeom>
            <a:avLst/>
            <a:gdLst>
              <a:gd name="connsiteX0" fmla="*/ 304800 w 790074"/>
              <a:gd name="connsiteY0" fmla="*/ 18047 h 298784"/>
              <a:gd name="connsiteX1" fmla="*/ 64169 w 790074"/>
              <a:gd name="connsiteY1" fmla="*/ 42110 h 298784"/>
              <a:gd name="connsiteX2" fmla="*/ 16042 w 790074"/>
              <a:gd name="connsiteY2" fmla="*/ 186489 h 298784"/>
              <a:gd name="connsiteX3" fmla="*/ 160421 w 790074"/>
              <a:gd name="connsiteY3" fmla="*/ 270710 h 298784"/>
              <a:gd name="connsiteX4" fmla="*/ 569495 w 790074"/>
              <a:gd name="connsiteY4" fmla="*/ 294774 h 298784"/>
              <a:gd name="connsiteX5" fmla="*/ 725905 w 790074"/>
              <a:gd name="connsiteY5" fmla="*/ 246647 h 298784"/>
              <a:gd name="connsiteX6" fmla="*/ 749969 w 790074"/>
              <a:gd name="connsiteY6" fmla="*/ 42110 h 298784"/>
              <a:gd name="connsiteX7" fmla="*/ 485274 w 790074"/>
              <a:gd name="connsiteY7" fmla="*/ 6016 h 298784"/>
              <a:gd name="connsiteX8" fmla="*/ 304800 w 790074"/>
              <a:gd name="connsiteY8" fmla="*/ 18047 h 29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74" h="298784">
                <a:moveTo>
                  <a:pt x="304800" y="18047"/>
                </a:moveTo>
                <a:cubicBezTo>
                  <a:pt x="234616" y="24063"/>
                  <a:pt x="112295" y="14036"/>
                  <a:pt x="64169" y="42110"/>
                </a:cubicBezTo>
                <a:cubicBezTo>
                  <a:pt x="16043" y="70184"/>
                  <a:pt x="0" y="148389"/>
                  <a:pt x="16042" y="186489"/>
                </a:cubicBezTo>
                <a:cubicBezTo>
                  <a:pt x="32084" y="224589"/>
                  <a:pt x="68179" y="252663"/>
                  <a:pt x="160421" y="270710"/>
                </a:cubicBezTo>
                <a:cubicBezTo>
                  <a:pt x="252663" y="288757"/>
                  <a:pt x="475248" y="298784"/>
                  <a:pt x="569495" y="294774"/>
                </a:cubicBezTo>
                <a:cubicBezTo>
                  <a:pt x="663742" y="290764"/>
                  <a:pt x="695826" y="288758"/>
                  <a:pt x="725905" y="246647"/>
                </a:cubicBezTo>
                <a:cubicBezTo>
                  <a:pt x="755984" y="204536"/>
                  <a:pt x="790074" y="82215"/>
                  <a:pt x="749969" y="42110"/>
                </a:cubicBezTo>
                <a:cubicBezTo>
                  <a:pt x="709864" y="2005"/>
                  <a:pt x="557463" y="12032"/>
                  <a:pt x="485274" y="6016"/>
                </a:cubicBezTo>
                <a:cubicBezTo>
                  <a:pt x="413085" y="0"/>
                  <a:pt x="374984" y="12031"/>
                  <a:pt x="304800" y="18047"/>
                </a:cubicBez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7966" y="1878857"/>
            <a:ext cx="2095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6026" y="1878857"/>
            <a:ext cx="4762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6967" y="3046885"/>
            <a:ext cx="21240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0"/>
            <a:ext cx="118872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 bwMode="auto">
          <a:xfrm>
            <a:off x="2209800" y="1371600"/>
            <a:ext cx="6553200" cy="3166824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#1. Speed:        “First and foremost, we believe that speed is more than a feature. Speed is the most important feature.”</a:t>
            </a:r>
          </a:p>
        </p:txBody>
      </p:sp>
      <p:sp>
        <p:nvSpPr>
          <p:cNvPr id="5" name="Round Same Side Corner Rectangle 4"/>
          <p:cNvSpPr/>
          <p:nvPr/>
        </p:nvSpPr>
        <p:spPr>
          <a:xfrm>
            <a:off x="1981200" y="0"/>
            <a:ext cx="7315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/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carsonified.com/blog/business/fred-wilsons-10-golden-principles-of-successful-web-apps/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3449" y="5998420"/>
            <a:ext cx="476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440788" y="3579055"/>
            <a:ext cx="990600" cy="298784"/>
          </a:xfrm>
          <a:custGeom>
            <a:avLst/>
            <a:gdLst>
              <a:gd name="connsiteX0" fmla="*/ 304800 w 790074"/>
              <a:gd name="connsiteY0" fmla="*/ 18047 h 298784"/>
              <a:gd name="connsiteX1" fmla="*/ 64169 w 790074"/>
              <a:gd name="connsiteY1" fmla="*/ 42110 h 298784"/>
              <a:gd name="connsiteX2" fmla="*/ 16042 w 790074"/>
              <a:gd name="connsiteY2" fmla="*/ 186489 h 298784"/>
              <a:gd name="connsiteX3" fmla="*/ 160421 w 790074"/>
              <a:gd name="connsiteY3" fmla="*/ 270710 h 298784"/>
              <a:gd name="connsiteX4" fmla="*/ 569495 w 790074"/>
              <a:gd name="connsiteY4" fmla="*/ 294774 h 298784"/>
              <a:gd name="connsiteX5" fmla="*/ 725905 w 790074"/>
              <a:gd name="connsiteY5" fmla="*/ 246647 h 298784"/>
              <a:gd name="connsiteX6" fmla="*/ 749969 w 790074"/>
              <a:gd name="connsiteY6" fmla="*/ 42110 h 298784"/>
              <a:gd name="connsiteX7" fmla="*/ 485274 w 790074"/>
              <a:gd name="connsiteY7" fmla="*/ 6016 h 298784"/>
              <a:gd name="connsiteX8" fmla="*/ 304800 w 790074"/>
              <a:gd name="connsiteY8" fmla="*/ 18047 h 29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74" h="298784">
                <a:moveTo>
                  <a:pt x="304800" y="18047"/>
                </a:moveTo>
                <a:cubicBezTo>
                  <a:pt x="234616" y="24063"/>
                  <a:pt x="112295" y="14036"/>
                  <a:pt x="64169" y="42110"/>
                </a:cubicBezTo>
                <a:cubicBezTo>
                  <a:pt x="16043" y="70184"/>
                  <a:pt x="0" y="148389"/>
                  <a:pt x="16042" y="186489"/>
                </a:cubicBezTo>
                <a:cubicBezTo>
                  <a:pt x="32084" y="224589"/>
                  <a:pt x="68179" y="252663"/>
                  <a:pt x="160421" y="270710"/>
                </a:cubicBezTo>
                <a:cubicBezTo>
                  <a:pt x="252663" y="288757"/>
                  <a:pt x="475248" y="298784"/>
                  <a:pt x="569495" y="294774"/>
                </a:cubicBezTo>
                <a:cubicBezTo>
                  <a:pt x="663742" y="290764"/>
                  <a:pt x="695826" y="288758"/>
                  <a:pt x="725905" y="246647"/>
                </a:cubicBezTo>
                <a:cubicBezTo>
                  <a:pt x="755984" y="204536"/>
                  <a:pt x="790074" y="82215"/>
                  <a:pt x="749969" y="42110"/>
                </a:cubicBezTo>
                <a:cubicBezTo>
                  <a:pt x="709864" y="2005"/>
                  <a:pt x="557463" y="12032"/>
                  <a:pt x="485274" y="6016"/>
                </a:cubicBezTo>
                <a:cubicBezTo>
                  <a:pt x="413085" y="0"/>
                  <a:pt x="374984" y="12031"/>
                  <a:pt x="304800" y="18047"/>
                </a:cubicBez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850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742" y="1486929"/>
            <a:ext cx="8537560" cy="5339923"/>
          </a:xfrm>
        </p:spPr>
        <p:txBody>
          <a:bodyPr wrap="square">
            <a:spAutoFit/>
          </a:bodyPr>
          <a:lstStyle/>
          <a:p>
            <a:pPr eaLnBrk="1" hangingPunct="1">
              <a:spcBef>
                <a:spcPts val="1800"/>
              </a:spcBef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speed matters</a:t>
            </a:r>
          </a:p>
          <a:p>
            <a:pPr eaLnBrk="1" hangingPunct="1">
              <a:spcBef>
                <a:spcPts val="1800"/>
              </a:spcBef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WPO </a:t>
            </a:r>
          </a:p>
          <a:p>
            <a:pPr marL="912813" lvl="1" eaLnBrk="1" hangingPunct="1">
              <a:spcBef>
                <a:spcPts val="0"/>
              </a:spcBef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traffic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sym typeface="Symbol"/>
              </a:rPr>
              <a:t>, 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UX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sym typeface="Symbol"/>
              </a:rPr>
              <a:t>, revenue, costs</a:t>
            </a:r>
            <a:endParaRPr lang="en-US" sz="3600" b="1" dirty="0" smtClean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spcBef>
                <a:spcPts val="1800"/>
              </a:spcBef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faster mobile</a:t>
            </a:r>
          </a:p>
          <a:p>
            <a:pPr marL="912813" lvl="1" eaLnBrk="1" hangingPunct="1">
              <a:spcBef>
                <a:spcPts val="0"/>
              </a:spcBef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biz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opp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, differentiator, shared pain</a:t>
            </a:r>
          </a:p>
          <a:p>
            <a:pPr eaLnBrk="1" hangingPunct="1">
              <a:spcBef>
                <a:spcPts val="1800"/>
              </a:spcBef>
            </a:pPr>
            <a:r>
              <a:rPr lang="en-AU" sz="4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visibility into mobile</a:t>
            </a:r>
          </a:p>
          <a:p>
            <a:pPr marL="912813" lvl="1" eaLnBrk="1" hangingPunct="1">
              <a:spcBef>
                <a:spcPts val="0"/>
              </a:spcBef>
            </a:pPr>
            <a:r>
              <a:rPr lang="en-AU" sz="36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pcapperf, Blaze.io, Jdrop</a:t>
            </a: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8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8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6600" dirty="0" smtClean="0">
                <a:solidFill>
                  <a:srgbClr val="00B0F0"/>
                </a:solidFill>
              </a:rPr>
              <a:t>announcing </a:t>
            </a:r>
          </a:p>
          <a:p>
            <a:pPr algn="ctr"/>
            <a:r>
              <a:rPr lang="en-US" sz="6600" dirty="0" smtClean="0">
                <a:solidFill>
                  <a:srgbClr val="00B0F0"/>
                </a:solidFill>
              </a:rPr>
              <a:t>the HTTP Archive</a:t>
            </a:r>
            <a:endParaRPr lang="en-US" sz="6600" dirty="0"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76200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 bwMode="auto">
          <a:xfrm>
            <a:off x="830179" y="4463716"/>
            <a:ext cx="198521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4932947" y="5037221"/>
            <a:ext cx="2739188" cy="401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351547" y="5029200"/>
            <a:ext cx="1018676" cy="401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78040" y="2967789"/>
            <a:ext cx="1532023" cy="401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806113" y="3260557"/>
            <a:ext cx="79408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1812787" y="4138863"/>
            <a:ext cx="2193729" cy="80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 bwMode="auto">
          <a:xfrm>
            <a:off x="-457200" y="4038599"/>
            <a:ext cx="8604739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648200" y="6550223"/>
            <a:ext cx="4724400" cy="340519"/>
          </a:xfrm>
          <a:prstGeom prst="round2Diag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 bwMode="auto">
          <a:xfrm>
            <a:off x="3765884" y="553453"/>
            <a:ext cx="685800" cy="288758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089484" y="2089485"/>
            <a:ext cx="685800" cy="288758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34344" y="1175066"/>
            <a:ext cx="5005125" cy="132343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4000" b="1" i="1" baseline="0" dirty="0" smtClean="0">
                <a:solidFill>
                  <a:srgbClr val="C00000"/>
                </a:solidFill>
                <a:effectLst/>
                <a:latin typeface="+mn-lt"/>
              </a:rPr>
              <a:t>590 to 678 kB (15% bigger) in 6 months</a:t>
            </a:r>
            <a:endParaRPr lang="en-US" sz="4000" b="1" i="1" baseline="0" dirty="0" smtClean="0"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197771" y="2101517"/>
            <a:ext cx="966533" cy="316830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5017212" y="553453"/>
            <a:ext cx="685800" cy="288758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6388859" y="553453"/>
            <a:ext cx="830088" cy="324852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 bwMode="auto">
          <a:xfrm>
            <a:off x="156453" y="2261937"/>
            <a:ext cx="1347493" cy="336884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2117" y="1596161"/>
            <a:ext cx="1347493" cy="336884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 bwMode="auto">
          <a:xfrm>
            <a:off x="-609600" y="2590799"/>
            <a:ext cx="9906000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0" y="6550223"/>
            <a:ext cx="4572000" cy="307777"/>
          </a:xfrm>
          <a:prstGeom prst="round1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76200" y="5334000"/>
            <a:ext cx="9144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lumMod val="75000"/>
                      <a:lumOff val="25000"/>
                      <a:alpha val="40000"/>
                    </a:schemeClr>
                  </a:glow>
                </a:effectLst>
                <a:latin typeface="+mn-lt"/>
              </a:rPr>
              <a:t>Steve Souders</a:t>
            </a:r>
          </a:p>
          <a:p>
            <a:pPr algn="r"/>
            <a:r>
              <a:rPr lang="en-US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lumMod val="75000"/>
                      <a:lumOff val="25000"/>
                      <a:alpha val="40000"/>
                    </a:schemeClr>
                  </a:glow>
                </a:effectLst>
                <a:latin typeface="+mn-lt"/>
              </a:rPr>
              <a:t>@</a:t>
            </a:r>
            <a:r>
              <a:rPr lang="en-US" b="1" baseline="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lumMod val="75000"/>
                      <a:lumOff val="25000"/>
                      <a:alpha val="40000"/>
                    </a:schemeClr>
                  </a:glow>
                </a:effectLst>
                <a:latin typeface="+mn-lt"/>
              </a:rPr>
              <a:t>souders</a:t>
            </a:r>
            <a:endParaRPr lang="en-US" b="1" baseline="0" dirty="0" smtClean="0">
              <a:solidFill>
                <a:schemeClr val="bg1"/>
              </a:solidFill>
              <a:effectLst>
                <a:glow rad="63500">
                  <a:schemeClr val="accent4">
                    <a:lumMod val="75000"/>
                    <a:lumOff val="25000"/>
                    <a:alpha val="40000"/>
                  </a:schemeClr>
                </a:glow>
              </a:effectLst>
              <a:latin typeface="+mn-lt"/>
            </a:endParaRPr>
          </a:p>
          <a:p>
            <a:pPr algn="r"/>
            <a:r>
              <a:rPr lang="en-AU" sz="2000" b="1" kern="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lumMod val="75000"/>
                      <a:lumOff val="25000"/>
                      <a:alpha val="40000"/>
                    </a:schemeClr>
                  </a:glow>
                </a:effectLst>
                <a:latin typeface="+mn-lt"/>
              </a:rPr>
              <a:t>stevesouders.com/docs/web20expo-20110330.pptx</a:t>
            </a:r>
          </a:p>
          <a:p>
            <a:pPr algn="r"/>
            <a:r>
              <a:rPr lang="en-US" sz="1600" i="1" baseline="0" dirty="0" smtClean="0">
                <a:solidFill>
                  <a:schemeClr val="bg1"/>
                </a:solidFill>
                <a:effectLst/>
                <a:latin typeface="+mn-lt"/>
              </a:rPr>
              <a:t>flickr.com/photos/</a:t>
            </a:r>
            <a:r>
              <a:rPr lang="en-US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myklroventine</a:t>
            </a:r>
            <a:r>
              <a:rPr lang="en-US" sz="1600" i="1" baseline="0" dirty="0" smtClean="0">
                <a:solidFill>
                  <a:schemeClr val="bg1"/>
                </a:solidFill>
                <a:effectLst/>
                <a:latin typeface="+mn-lt"/>
              </a:rPr>
              <a:t>/4062102754/</a:t>
            </a:r>
            <a:endParaRPr lang="en-US" sz="1600" i="1" baseline="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762000"/>
            <a:ext cx="86868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15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Yahoo!</a:t>
            </a:r>
            <a:endParaRPr lang="en-US" sz="115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80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0.4 sec slower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traffic 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  <a:sym typeface="Wingdings" pitchFamily="2" charset="2"/>
              </a:rPr>
              <a:t> 5-9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%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slideshare.net/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stoyan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/yslow-20-presentation</a:t>
            </a:r>
            <a:endParaRPr lang="en-US" sz="1400" i="1" baseline="0" dirty="0">
              <a:solidFill>
                <a:schemeClr val="bg1">
                  <a:lumMod val="8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Diagonal Corner Rectangle 5"/>
          <p:cNvSpPr/>
          <p:nvPr/>
        </p:nvSpPr>
        <p:spPr>
          <a:xfrm>
            <a:off x="2063931" y="6550223"/>
            <a:ext cx="7308669" cy="340519"/>
          </a:xfrm>
          <a:prstGeom prst="round2Diag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stoyan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-make-me-wait-or-building-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highperformance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-web-applications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315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45720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/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blog.mozilla.com/metrics/category/website-optimization/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3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4778829" y="1230086"/>
            <a:ext cx="1338942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69972" y="2046532"/>
            <a:ext cx="1186542" cy="936154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59087" y="3298372"/>
            <a:ext cx="1055913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47244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/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en.oreilly.com/velocity2009/public/schedule/detail/7709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00B05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dirty="0" smtClean="0">
            <a:ln>
              <a:noFill/>
            </a:ln>
            <a:solidFill>
              <a:srgbClr val="00B05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27104</TotalTime>
  <Words>315</Words>
  <Application>Microsoft Office PowerPoint</Application>
  <PresentationFormat>On-screen Show (4:3)</PresentationFormat>
  <Paragraphs>84</Paragraphs>
  <Slides>60</Slides>
  <Notes>10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2005_external2_ppt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Site speed in search rank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takeaways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Company>Yahoo!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souders</cp:lastModifiedBy>
  <cp:revision>1344</cp:revision>
  <dcterms:created xsi:type="dcterms:W3CDTF">2007-04-05T16:49:12Z</dcterms:created>
  <dcterms:modified xsi:type="dcterms:W3CDTF">2011-03-30T18:58:20Z</dcterms:modified>
</cp:coreProperties>
</file>